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435" r:id="rId3"/>
    <p:sldId id="291" r:id="rId4"/>
    <p:sldId id="440" r:id="rId5"/>
    <p:sldId id="408" r:id="rId6"/>
    <p:sldId id="409" r:id="rId7"/>
    <p:sldId id="410" r:id="rId8"/>
    <p:sldId id="411" r:id="rId9"/>
    <p:sldId id="413" r:id="rId10"/>
    <p:sldId id="414" r:id="rId11"/>
    <p:sldId id="415" r:id="rId12"/>
    <p:sldId id="416" r:id="rId13"/>
    <p:sldId id="436" r:id="rId14"/>
    <p:sldId id="397" r:id="rId15"/>
    <p:sldId id="398" r:id="rId16"/>
    <p:sldId id="417" r:id="rId17"/>
    <p:sldId id="399" r:id="rId18"/>
    <p:sldId id="400" r:id="rId19"/>
    <p:sldId id="401" r:id="rId20"/>
    <p:sldId id="402" r:id="rId21"/>
    <p:sldId id="442" r:id="rId22"/>
    <p:sldId id="443" r:id="rId23"/>
    <p:sldId id="444" r:id="rId24"/>
    <p:sldId id="445" r:id="rId25"/>
    <p:sldId id="451" r:id="rId26"/>
    <p:sldId id="454" r:id="rId27"/>
    <p:sldId id="455" r:id="rId28"/>
    <p:sldId id="456" r:id="rId29"/>
    <p:sldId id="457" r:id="rId30"/>
    <p:sldId id="458" r:id="rId31"/>
    <p:sldId id="437" r:id="rId32"/>
    <p:sldId id="419" r:id="rId33"/>
    <p:sldId id="420" r:id="rId34"/>
    <p:sldId id="421" r:id="rId35"/>
    <p:sldId id="422" r:id="rId36"/>
    <p:sldId id="423" r:id="rId37"/>
    <p:sldId id="424" r:id="rId38"/>
    <p:sldId id="425" r:id="rId39"/>
    <p:sldId id="426" r:id="rId40"/>
    <p:sldId id="427" r:id="rId41"/>
    <p:sldId id="428" r:id="rId42"/>
    <p:sldId id="429" r:id="rId43"/>
    <p:sldId id="430" r:id="rId44"/>
    <p:sldId id="431" r:id="rId45"/>
    <p:sldId id="432" r:id="rId46"/>
    <p:sldId id="438" r:id="rId47"/>
    <p:sldId id="383" r:id="rId48"/>
    <p:sldId id="407" r:id="rId49"/>
    <p:sldId id="434" r:id="rId50"/>
    <p:sldId id="405" r:id="rId51"/>
    <p:sldId id="406" r:id="rId52"/>
    <p:sldId id="439" r:id="rId53"/>
    <p:sldId id="433" r:id="rId5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>
      <p:cViewPr varScale="1">
        <p:scale>
          <a:sx n="70" d="100"/>
          <a:sy n="70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44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8DB7B-8C7A-4157-A0AD-4BEB9D317997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FD29C-4C45-4570-8609-C2414DBE4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3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1B757A-554A-4FC3-9BD3-892E12505518}" type="slidenum">
              <a:rPr lang="en-US"/>
              <a:pPr/>
              <a:t>3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8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AD1A-EA35-4A79-B7D9-830A9FF8E43F}" type="datetime1">
              <a:rPr lang="de-DE" smtClean="0"/>
              <a:t>28.09.2019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2010, Elsevier Inc. All rights Reserved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C73EB443-F41E-46CF-9A4D-AFAF8F84788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21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3405-0F38-4F5D-BD8A-0E327D1FE782}" type="datetime1">
              <a:rPr lang="de-DE" smtClean="0"/>
              <a:t>28.09.2019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2010, Elsevier Inc. All rights Reserved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C73EB443-F41E-46CF-9A4D-AFAF8F84788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13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B93E-C9C8-4A40-8A5B-858673312C7A}" type="datetime1">
              <a:rPr lang="de-DE" smtClean="0"/>
              <a:t>28.09.2019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2010, Elsevier Inc. All rights Reserved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C73EB443-F41E-46CF-9A4D-AFAF8F84788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058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EEFEF4-5B2F-4773-B998-8A7BEBC978B3}" type="datetime1">
              <a:rPr lang="de-DE" smtClean="0"/>
              <a:t>28.09.2019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2010, Elsevier Inc.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3DC6E8FB-FCA8-4981-9E0E-D9F5946805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3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C3590-568D-40F1-8828-B8A9B389963A}" type="datetime1">
              <a:rPr lang="de-DE" smtClean="0"/>
              <a:t>28.09.2019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2010, Elsevier Inc. All rights Reserved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C73EB443-F41E-46CF-9A4D-AFAF8F84788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7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26A5-6D2A-455B-82AF-4435AD2B9F74}" type="datetime1">
              <a:rPr lang="de-DE" smtClean="0"/>
              <a:t>28.09.2019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2010, Elsevier Inc. All rights Reserved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6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2148-F3EF-430F-822E-F9C11274C860}" type="datetime1">
              <a:rPr lang="de-DE" smtClean="0"/>
              <a:t>28.09.2019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2010, Elsevier Inc. All rights Reserved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08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0E86-FE07-48D5-8DC0-4E59F6177AE5}" type="datetime1">
              <a:rPr lang="de-DE" smtClean="0"/>
              <a:t>28.09.2019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2010, Elsevier Inc. All rights Reserved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76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46D-AB3C-4D5C-AF47-4E8DE09FA094}" type="datetime1">
              <a:rPr lang="de-DE" smtClean="0"/>
              <a:t>28.09.2019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2010, Elsevier Inc. All rights Reserved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96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1869-BD5D-4B24-A4BC-B36F5C28FE6C}" type="datetime1">
              <a:rPr lang="de-DE" smtClean="0"/>
              <a:t>28.09.2019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2010, Elsevier Inc. All rights Reserved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86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9339-EF6F-4E53-8104-A460642AEAED}" type="datetime1">
              <a:rPr lang="de-DE" smtClean="0"/>
              <a:t>28.09.2019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2010, Elsevier Inc. All rights Reserved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46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8340-B9CE-448D-ABC7-A03022243D14}" type="datetime1">
              <a:rPr lang="de-DE" smtClean="0"/>
              <a:t>28.09.2019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2010, Elsevier Inc. All rights Reserved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C73EB443-F41E-46CF-9A4D-AFAF8F84788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01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B9462-9991-4907-BD9D-D1277FEE6B33}" type="datetime1">
              <a:rPr lang="de-DE" smtClean="0"/>
              <a:t>28.09.2019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2010, Elsevier Inc. All rights Reserved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EB443-F41E-46CF-9A4D-AFAF8F84788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8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8568952" cy="1470025"/>
          </a:xfrm>
        </p:spPr>
        <p:txBody>
          <a:bodyPr/>
          <a:lstStyle/>
          <a:p>
            <a:r>
              <a:rPr lang="en-US" dirty="0" smtClean="0"/>
              <a:t>Chapter 02: Theoretical Background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214" y="1628800"/>
            <a:ext cx="4793548" cy="43816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11760" y="6093296"/>
            <a:ext cx="3621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latin typeface="Arial" charset="0"/>
              </a:rPr>
              <a:t>Adapted by Prof. Gheith Abandah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z="1600" smtClean="0"/>
              <a:t>1</a:t>
            </a:fld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1354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4046" y="34101"/>
            <a:ext cx="8363272" cy="9383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Cost-optimal Parallel Prefix on a PRAM</a:t>
            </a:r>
            <a:endParaRPr lang="en-US" dirty="0"/>
          </a:p>
        </p:txBody>
      </p:sp>
      <p:sp>
        <p:nvSpPr>
          <p:cNvPr id="8" name="TextBox 3"/>
          <p:cNvSpPr txBox="1"/>
          <p:nvPr/>
        </p:nvSpPr>
        <p:spPr>
          <a:xfrm>
            <a:off x="877744" y="108408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P0</a:t>
            </a:r>
            <a:endParaRPr lang="en-US" dirty="0"/>
          </a:p>
        </p:txBody>
      </p:sp>
      <p:sp>
        <p:nvSpPr>
          <p:cNvPr id="9" name="Rectangle 4"/>
          <p:cNvSpPr/>
          <p:nvPr/>
        </p:nvSpPr>
        <p:spPr>
          <a:xfrm>
            <a:off x="1377810" y="1084086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1877876" y="1084086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2377942" y="1084086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2878008" y="1084086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877744" y="158415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14" name="Rectangle 9"/>
          <p:cNvSpPr/>
          <p:nvPr/>
        </p:nvSpPr>
        <p:spPr>
          <a:xfrm>
            <a:off x="1377810" y="1584152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0"/>
          <p:cNvSpPr/>
          <p:nvPr/>
        </p:nvSpPr>
        <p:spPr>
          <a:xfrm>
            <a:off x="1877876" y="1584152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1"/>
          <p:cNvSpPr/>
          <p:nvPr/>
        </p:nvSpPr>
        <p:spPr>
          <a:xfrm>
            <a:off x="2377942" y="1584152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2"/>
          <p:cNvSpPr/>
          <p:nvPr/>
        </p:nvSpPr>
        <p:spPr>
          <a:xfrm>
            <a:off x="2878008" y="1584152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877744" y="208421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19" name="Rectangle 14"/>
          <p:cNvSpPr/>
          <p:nvPr/>
        </p:nvSpPr>
        <p:spPr>
          <a:xfrm>
            <a:off x="1377810" y="2084218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5"/>
          <p:cNvSpPr/>
          <p:nvPr/>
        </p:nvSpPr>
        <p:spPr>
          <a:xfrm>
            <a:off x="1877876" y="2084218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16"/>
          <p:cNvSpPr/>
          <p:nvPr/>
        </p:nvSpPr>
        <p:spPr>
          <a:xfrm>
            <a:off x="2377942" y="2084218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17"/>
          <p:cNvSpPr/>
          <p:nvPr/>
        </p:nvSpPr>
        <p:spPr>
          <a:xfrm>
            <a:off x="2878008" y="2084218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18"/>
          <p:cNvSpPr txBox="1"/>
          <p:nvPr/>
        </p:nvSpPr>
        <p:spPr>
          <a:xfrm>
            <a:off x="877744" y="258428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24" name="Rectangle 19"/>
          <p:cNvSpPr/>
          <p:nvPr/>
        </p:nvSpPr>
        <p:spPr>
          <a:xfrm>
            <a:off x="1377810" y="2584284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0"/>
          <p:cNvSpPr/>
          <p:nvPr/>
        </p:nvSpPr>
        <p:spPr>
          <a:xfrm>
            <a:off x="1877876" y="2584284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1"/>
          <p:cNvSpPr/>
          <p:nvPr/>
        </p:nvSpPr>
        <p:spPr>
          <a:xfrm>
            <a:off x="2377942" y="2584284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2"/>
          <p:cNvSpPr/>
          <p:nvPr/>
        </p:nvSpPr>
        <p:spPr>
          <a:xfrm>
            <a:off x="2878008" y="2584284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3"/>
          <p:cNvSpPr txBox="1"/>
          <p:nvPr/>
        </p:nvSpPr>
        <p:spPr>
          <a:xfrm>
            <a:off x="4806834" y="108408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P0</a:t>
            </a:r>
            <a:endParaRPr lang="en-US" dirty="0"/>
          </a:p>
        </p:txBody>
      </p:sp>
      <p:sp>
        <p:nvSpPr>
          <p:cNvPr id="29" name="Rectangle 24"/>
          <p:cNvSpPr/>
          <p:nvPr/>
        </p:nvSpPr>
        <p:spPr>
          <a:xfrm>
            <a:off x="5306900" y="1084086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5"/>
          <p:cNvSpPr/>
          <p:nvPr/>
        </p:nvSpPr>
        <p:spPr>
          <a:xfrm>
            <a:off x="5806966" y="1084086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26"/>
          <p:cNvSpPr/>
          <p:nvPr/>
        </p:nvSpPr>
        <p:spPr>
          <a:xfrm>
            <a:off x="6307032" y="1084086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27"/>
          <p:cNvSpPr/>
          <p:nvPr/>
        </p:nvSpPr>
        <p:spPr>
          <a:xfrm>
            <a:off x="6807098" y="1084086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28"/>
          <p:cNvSpPr txBox="1"/>
          <p:nvPr/>
        </p:nvSpPr>
        <p:spPr>
          <a:xfrm>
            <a:off x="4806834" y="158415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34" name="Rectangle 29"/>
          <p:cNvSpPr/>
          <p:nvPr/>
        </p:nvSpPr>
        <p:spPr>
          <a:xfrm>
            <a:off x="5306900" y="1584152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0"/>
          <p:cNvSpPr/>
          <p:nvPr/>
        </p:nvSpPr>
        <p:spPr>
          <a:xfrm>
            <a:off x="5806966" y="1584152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1"/>
          <p:cNvSpPr/>
          <p:nvPr/>
        </p:nvSpPr>
        <p:spPr>
          <a:xfrm>
            <a:off x="6307032" y="1584152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2"/>
          <p:cNvSpPr/>
          <p:nvPr/>
        </p:nvSpPr>
        <p:spPr>
          <a:xfrm>
            <a:off x="6807098" y="1584152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3"/>
          <p:cNvSpPr txBox="1"/>
          <p:nvPr/>
        </p:nvSpPr>
        <p:spPr>
          <a:xfrm>
            <a:off x="4806834" y="208421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39" name="Rectangle 34"/>
          <p:cNvSpPr/>
          <p:nvPr/>
        </p:nvSpPr>
        <p:spPr>
          <a:xfrm>
            <a:off x="5306900" y="2084218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5"/>
          <p:cNvSpPr/>
          <p:nvPr/>
        </p:nvSpPr>
        <p:spPr>
          <a:xfrm>
            <a:off x="5806966" y="2084218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36"/>
          <p:cNvSpPr/>
          <p:nvPr/>
        </p:nvSpPr>
        <p:spPr>
          <a:xfrm>
            <a:off x="6307032" y="2084218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37"/>
          <p:cNvSpPr/>
          <p:nvPr/>
        </p:nvSpPr>
        <p:spPr>
          <a:xfrm>
            <a:off x="6807098" y="2084218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38"/>
          <p:cNvSpPr txBox="1"/>
          <p:nvPr/>
        </p:nvSpPr>
        <p:spPr>
          <a:xfrm>
            <a:off x="4806834" y="258428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44" name="Rectangle 39"/>
          <p:cNvSpPr/>
          <p:nvPr/>
        </p:nvSpPr>
        <p:spPr>
          <a:xfrm>
            <a:off x="5306900" y="2584284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0"/>
          <p:cNvSpPr/>
          <p:nvPr/>
        </p:nvSpPr>
        <p:spPr>
          <a:xfrm>
            <a:off x="5806966" y="2584284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1"/>
          <p:cNvSpPr/>
          <p:nvPr/>
        </p:nvSpPr>
        <p:spPr>
          <a:xfrm>
            <a:off x="6307032" y="2584284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2"/>
          <p:cNvSpPr/>
          <p:nvPr/>
        </p:nvSpPr>
        <p:spPr>
          <a:xfrm>
            <a:off x="6807098" y="2584284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8" name="Elbow Connector 45"/>
          <p:cNvCxnSpPr/>
          <p:nvPr/>
        </p:nvCxnSpPr>
        <p:spPr>
          <a:xfrm rot="5400000" flipH="1" flipV="1">
            <a:off x="5699015" y="834847"/>
            <a:ext cx="1588" cy="500066"/>
          </a:xfrm>
          <a:prstGeom prst="bentConnector3">
            <a:avLst>
              <a:gd name="adj1" fmla="val 14395466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6"/>
          <p:cNvCxnSpPr/>
          <p:nvPr/>
        </p:nvCxnSpPr>
        <p:spPr>
          <a:xfrm rot="5400000" flipH="1" flipV="1">
            <a:off x="6341957" y="834847"/>
            <a:ext cx="1588" cy="500066"/>
          </a:xfrm>
          <a:prstGeom prst="bentConnector3">
            <a:avLst>
              <a:gd name="adj1" fmla="val 14395466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7"/>
          <p:cNvCxnSpPr/>
          <p:nvPr/>
        </p:nvCxnSpPr>
        <p:spPr>
          <a:xfrm rot="5400000" flipH="1" flipV="1">
            <a:off x="6913461" y="834847"/>
            <a:ext cx="1588" cy="500066"/>
          </a:xfrm>
          <a:prstGeom prst="bentConnector3">
            <a:avLst>
              <a:gd name="adj1" fmla="val 14395466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49"/>
          <p:cNvSpPr txBox="1"/>
          <p:nvPr/>
        </p:nvSpPr>
        <p:spPr>
          <a:xfrm>
            <a:off x="877744" y="351297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P0</a:t>
            </a:r>
            <a:endParaRPr lang="en-US" dirty="0"/>
          </a:p>
        </p:txBody>
      </p:sp>
      <p:sp>
        <p:nvSpPr>
          <p:cNvPr id="52" name="Rectangle 50"/>
          <p:cNvSpPr/>
          <p:nvPr/>
        </p:nvSpPr>
        <p:spPr>
          <a:xfrm>
            <a:off x="1377810" y="3512978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1"/>
          <p:cNvSpPr/>
          <p:nvPr/>
        </p:nvSpPr>
        <p:spPr>
          <a:xfrm>
            <a:off x="1877876" y="3512978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2"/>
          <p:cNvSpPr/>
          <p:nvPr/>
        </p:nvSpPr>
        <p:spPr>
          <a:xfrm>
            <a:off x="2377942" y="3512978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53"/>
          <p:cNvSpPr/>
          <p:nvPr/>
        </p:nvSpPr>
        <p:spPr>
          <a:xfrm>
            <a:off x="3306636" y="3512978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4"/>
          <p:cNvSpPr txBox="1"/>
          <p:nvPr/>
        </p:nvSpPr>
        <p:spPr>
          <a:xfrm>
            <a:off x="877744" y="401304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57" name="Rectangle 55"/>
          <p:cNvSpPr/>
          <p:nvPr/>
        </p:nvSpPr>
        <p:spPr>
          <a:xfrm>
            <a:off x="1377810" y="4013044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6"/>
          <p:cNvSpPr/>
          <p:nvPr/>
        </p:nvSpPr>
        <p:spPr>
          <a:xfrm>
            <a:off x="1877876" y="4013044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Rectangle 57"/>
          <p:cNvSpPr/>
          <p:nvPr/>
        </p:nvSpPr>
        <p:spPr>
          <a:xfrm>
            <a:off x="2377942" y="4013044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 58"/>
          <p:cNvSpPr/>
          <p:nvPr/>
        </p:nvSpPr>
        <p:spPr>
          <a:xfrm>
            <a:off x="3306636" y="4013044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TextBox 59"/>
          <p:cNvSpPr txBox="1"/>
          <p:nvPr/>
        </p:nvSpPr>
        <p:spPr>
          <a:xfrm>
            <a:off x="877744" y="451311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62" name="Rectangle 60"/>
          <p:cNvSpPr/>
          <p:nvPr/>
        </p:nvSpPr>
        <p:spPr>
          <a:xfrm>
            <a:off x="1377810" y="4513110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1"/>
          <p:cNvSpPr/>
          <p:nvPr/>
        </p:nvSpPr>
        <p:spPr>
          <a:xfrm>
            <a:off x="1877876" y="4513110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2"/>
          <p:cNvSpPr/>
          <p:nvPr/>
        </p:nvSpPr>
        <p:spPr>
          <a:xfrm>
            <a:off x="2377942" y="4513110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ectangle 63"/>
          <p:cNvSpPr/>
          <p:nvPr/>
        </p:nvSpPr>
        <p:spPr>
          <a:xfrm>
            <a:off x="3306636" y="4513110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TextBox 64"/>
          <p:cNvSpPr txBox="1"/>
          <p:nvPr/>
        </p:nvSpPr>
        <p:spPr>
          <a:xfrm>
            <a:off x="877744" y="501317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67" name="Rectangle 65"/>
          <p:cNvSpPr/>
          <p:nvPr/>
        </p:nvSpPr>
        <p:spPr>
          <a:xfrm>
            <a:off x="1377810" y="5013176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 66"/>
          <p:cNvSpPr/>
          <p:nvPr/>
        </p:nvSpPr>
        <p:spPr>
          <a:xfrm>
            <a:off x="1877876" y="5013176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Rectangle 67"/>
          <p:cNvSpPr/>
          <p:nvPr/>
        </p:nvSpPr>
        <p:spPr>
          <a:xfrm>
            <a:off x="2377942" y="5013176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8"/>
          <p:cNvSpPr/>
          <p:nvPr/>
        </p:nvSpPr>
        <p:spPr>
          <a:xfrm>
            <a:off x="3235198" y="5013176"/>
            <a:ext cx="57150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120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1" name="Elbow Connector 73"/>
          <p:cNvCxnSpPr/>
          <p:nvPr/>
        </p:nvCxnSpPr>
        <p:spPr>
          <a:xfrm>
            <a:off x="3806702" y="3655854"/>
            <a:ext cx="1588" cy="500066"/>
          </a:xfrm>
          <a:prstGeom prst="bentConnector3">
            <a:avLst>
              <a:gd name="adj1" fmla="val 14395466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4"/>
          <p:cNvCxnSpPr/>
          <p:nvPr/>
        </p:nvCxnSpPr>
        <p:spPr>
          <a:xfrm>
            <a:off x="3806702" y="4298796"/>
            <a:ext cx="1588" cy="500066"/>
          </a:xfrm>
          <a:prstGeom prst="bentConnector3">
            <a:avLst>
              <a:gd name="adj1" fmla="val 14395466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5"/>
          <p:cNvCxnSpPr/>
          <p:nvPr/>
        </p:nvCxnSpPr>
        <p:spPr>
          <a:xfrm>
            <a:off x="3806702" y="4870300"/>
            <a:ext cx="1588" cy="500066"/>
          </a:xfrm>
          <a:prstGeom prst="bentConnector3">
            <a:avLst>
              <a:gd name="adj1" fmla="val 14395466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6"/>
          <p:cNvSpPr txBox="1"/>
          <p:nvPr/>
        </p:nvSpPr>
        <p:spPr>
          <a:xfrm>
            <a:off x="4806834" y="351297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P0</a:t>
            </a:r>
            <a:endParaRPr lang="en-US" dirty="0"/>
          </a:p>
        </p:txBody>
      </p:sp>
      <p:sp>
        <p:nvSpPr>
          <p:cNvPr id="75" name="Rectangle 77"/>
          <p:cNvSpPr/>
          <p:nvPr/>
        </p:nvSpPr>
        <p:spPr>
          <a:xfrm>
            <a:off x="5306900" y="3512978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Rectangle 78"/>
          <p:cNvSpPr/>
          <p:nvPr/>
        </p:nvSpPr>
        <p:spPr>
          <a:xfrm>
            <a:off x="5806966" y="3512978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9"/>
          <p:cNvSpPr/>
          <p:nvPr/>
        </p:nvSpPr>
        <p:spPr>
          <a:xfrm>
            <a:off x="6307032" y="3512978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Rectangle 80"/>
          <p:cNvSpPr/>
          <p:nvPr/>
        </p:nvSpPr>
        <p:spPr>
          <a:xfrm>
            <a:off x="7235726" y="3512978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TextBox 81"/>
          <p:cNvSpPr txBox="1"/>
          <p:nvPr/>
        </p:nvSpPr>
        <p:spPr>
          <a:xfrm>
            <a:off x="4806834" y="401304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80" name="Rectangle 82"/>
          <p:cNvSpPr/>
          <p:nvPr/>
        </p:nvSpPr>
        <p:spPr>
          <a:xfrm>
            <a:off x="5306900" y="4013044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Rectangle 83"/>
          <p:cNvSpPr/>
          <p:nvPr/>
        </p:nvSpPr>
        <p:spPr>
          <a:xfrm>
            <a:off x="5806966" y="4013044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Rectangle 84"/>
          <p:cNvSpPr/>
          <p:nvPr/>
        </p:nvSpPr>
        <p:spPr>
          <a:xfrm>
            <a:off x="6307032" y="4013044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" name="Rectangle 85"/>
          <p:cNvSpPr/>
          <p:nvPr/>
        </p:nvSpPr>
        <p:spPr>
          <a:xfrm>
            <a:off x="7235726" y="4013044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TextBox 86"/>
          <p:cNvSpPr txBox="1"/>
          <p:nvPr/>
        </p:nvSpPr>
        <p:spPr>
          <a:xfrm>
            <a:off x="4806834" y="451311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85" name="Rectangle 87"/>
          <p:cNvSpPr/>
          <p:nvPr/>
        </p:nvSpPr>
        <p:spPr>
          <a:xfrm>
            <a:off x="5306900" y="4513110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Rectangle 88"/>
          <p:cNvSpPr/>
          <p:nvPr/>
        </p:nvSpPr>
        <p:spPr>
          <a:xfrm>
            <a:off x="5806966" y="4513110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Rectangle 89"/>
          <p:cNvSpPr/>
          <p:nvPr/>
        </p:nvSpPr>
        <p:spPr>
          <a:xfrm>
            <a:off x="6307032" y="4513110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Rectangle 90"/>
          <p:cNvSpPr/>
          <p:nvPr/>
        </p:nvSpPr>
        <p:spPr>
          <a:xfrm>
            <a:off x="7235726" y="4513110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TextBox 91"/>
          <p:cNvSpPr txBox="1"/>
          <p:nvPr/>
        </p:nvSpPr>
        <p:spPr>
          <a:xfrm>
            <a:off x="4806834" y="501317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90" name="Rectangle 92"/>
          <p:cNvSpPr/>
          <p:nvPr/>
        </p:nvSpPr>
        <p:spPr>
          <a:xfrm>
            <a:off x="5306900" y="5013176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Rectangle 93"/>
          <p:cNvSpPr/>
          <p:nvPr/>
        </p:nvSpPr>
        <p:spPr>
          <a:xfrm>
            <a:off x="5806966" y="5013176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ectangle 94"/>
          <p:cNvSpPr/>
          <p:nvPr/>
        </p:nvSpPr>
        <p:spPr>
          <a:xfrm>
            <a:off x="6307032" y="5013176"/>
            <a:ext cx="57150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Rectangle 95"/>
          <p:cNvSpPr/>
          <p:nvPr/>
        </p:nvSpPr>
        <p:spPr>
          <a:xfrm>
            <a:off x="7164288" y="5013176"/>
            <a:ext cx="57150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120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4" name="Elbow Connector 96"/>
          <p:cNvCxnSpPr>
            <a:stCxn id="78" idx="3"/>
            <a:endCxn id="80" idx="1"/>
          </p:cNvCxnSpPr>
          <p:nvPr/>
        </p:nvCxnSpPr>
        <p:spPr>
          <a:xfrm flipH="1">
            <a:off x="5306900" y="3727292"/>
            <a:ext cx="2428892" cy="500066"/>
          </a:xfrm>
          <a:prstGeom prst="bentConnector5">
            <a:avLst>
              <a:gd name="adj1" fmla="val -9412"/>
              <a:gd name="adj2" fmla="val 50000"/>
              <a:gd name="adj3" fmla="val 10503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6"/>
          <p:cNvCxnSpPr/>
          <p:nvPr/>
        </p:nvCxnSpPr>
        <p:spPr>
          <a:xfrm flipH="1">
            <a:off x="5306900" y="4155920"/>
            <a:ext cx="2428892" cy="500066"/>
          </a:xfrm>
          <a:prstGeom prst="bentConnector5">
            <a:avLst>
              <a:gd name="adj1" fmla="val -9412"/>
              <a:gd name="adj2" fmla="val 50000"/>
              <a:gd name="adj3" fmla="val 10503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6"/>
          <p:cNvCxnSpPr/>
          <p:nvPr/>
        </p:nvCxnSpPr>
        <p:spPr>
          <a:xfrm flipH="1">
            <a:off x="5306900" y="4727424"/>
            <a:ext cx="2428892" cy="500066"/>
          </a:xfrm>
          <a:prstGeom prst="bentConnector5">
            <a:avLst>
              <a:gd name="adj1" fmla="val -9412"/>
              <a:gd name="adj2" fmla="val 50000"/>
              <a:gd name="adj3" fmla="val 10503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ontent Placeholder 2"/>
          <p:cNvSpPr txBox="1">
            <a:spLocks/>
          </p:cNvSpPr>
          <p:nvPr/>
        </p:nvSpPr>
        <p:spPr bwMode="auto">
          <a:xfrm>
            <a:off x="35496" y="5517232"/>
            <a:ext cx="8229600" cy="114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0" dirty="0" smtClean="0">
                <a:latin typeface="+mn-lt"/>
                <a:cs typeface="+mn-cs"/>
              </a:rPr>
              <a:t>Use </a:t>
            </a:r>
            <a:r>
              <a:rPr lang="en-US" sz="2400" i="1" kern="0" dirty="0" smtClean="0">
                <a:latin typeface="+mn-lt"/>
                <a:cs typeface="+mn-cs"/>
              </a:rPr>
              <a:t>p</a:t>
            </a:r>
            <a:r>
              <a:rPr lang="en-US" sz="2400" kern="0" dirty="0" smtClean="0">
                <a:latin typeface="+mn-lt"/>
                <a:cs typeface="+mn-cs"/>
              </a:rPr>
              <a:t> = </a:t>
            </a:r>
            <a:r>
              <a:rPr lang="en-US" sz="2400" i="1" kern="0" dirty="0" smtClean="0">
                <a:latin typeface="+mn-lt"/>
                <a:cs typeface="+mn-cs"/>
              </a:rPr>
              <a:t>n</a:t>
            </a:r>
            <a:r>
              <a:rPr lang="en-US" sz="2400" kern="0" dirty="0" smtClean="0">
                <a:latin typeface="+mn-lt"/>
                <a:cs typeface="+mn-cs"/>
              </a:rPr>
              <a:t>/log(</a:t>
            </a:r>
            <a:r>
              <a:rPr lang="en-US" sz="2400" i="1" kern="0" dirty="0" smtClean="0">
                <a:latin typeface="+mn-lt"/>
                <a:cs typeface="+mn-cs"/>
              </a:rPr>
              <a:t>n</a:t>
            </a:r>
            <a:r>
              <a:rPr lang="en-US" sz="2400" kern="0" dirty="0" smtClean="0">
                <a:latin typeface="+mn-lt"/>
                <a:cs typeface="+mn-cs"/>
              </a:rPr>
              <a:t>) processors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i="1" kern="0" dirty="0" smtClean="0">
                <a:latin typeface="+mn-lt"/>
                <a:cs typeface="+mn-cs"/>
              </a:rPr>
              <a:t>C</a:t>
            </a:r>
            <a:r>
              <a:rPr lang="en-US" sz="2400" kern="0" dirty="0" smtClean="0">
                <a:latin typeface="+mn-lt"/>
                <a:cs typeface="+mn-cs"/>
              </a:rPr>
              <a:t>(</a:t>
            </a:r>
            <a:r>
              <a:rPr lang="en-US" sz="2400" i="1" kern="0" dirty="0" smtClean="0">
                <a:latin typeface="+mn-lt"/>
                <a:cs typeface="+mn-cs"/>
              </a:rPr>
              <a:t>n</a:t>
            </a:r>
            <a:r>
              <a:rPr lang="en-US" sz="2400" kern="0" dirty="0" smtClean="0">
                <a:latin typeface="+mn-lt"/>
                <a:cs typeface="+mn-cs"/>
              </a:rPr>
              <a:t>) = </a:t>
            </a:r>
            <a:r>
              <a:rPr lang="en-US" sz="2400" i="1" kern="0" dirty="0" smtClean="0">
                <a:latin typeface="+mn-lt"/>
                <a:cs typeface="+mn-cs"/>
              </a:rPr>
              <a:t>T</a:t>
            </a:r>
            <a:r>
              <a:rPr lang="en-US" sz="2400" kern="0" dirty="0" smtClean="0">
                <a:latin typeface="+mn-lt"/>
                <a:cs typeface="+mn-cs"/>
              </a:rPr>
              <a:t>(</a:t>
            </a:r>
            <a:r>
              <a:rPr lang="en-US" sz="2400" i="1" kern="0" dirty="0" err="1" smtClean="0">
                <a:latin typeface="+mn-lt"/>
                <a:cs typeface="+mn-cs"/>
              </a:rPr>
              <a:t>n,p</a:t>
            </a:r>
            <a:r>
              <a:rPr lang="en-US" sz="2400" kern="0" dirty="0" smtClean="0">
                <a:latin typeface="+mn-lt"/>
                <a:cs typeface="+mn-cs"/>
              </a:rPr>
              <a:t>) </a:t>
            </a:r>
            <a:r>
              <a:rPr lang="en-US" sz="2400" kern="0" dirty="0" smtClean="0">
                <a:latin typeface="+mn-lt"/>
                <a:cs typeface="+mn-cs"/>
                <a:sym typeface="Symbol"/>
              </a:rPr>
              <a:t> </a:t>
            </a:r>
            <a:r>
              <a:rPr lang="en-US" sz="2400" i="1" kern="0" dirty="0" smtClean="0">
                <a:latin typeface="+mn-lt"/>
                <a:cs typeface="+mn-cs"/>
                <a:sym typeface="Symbol"/>
              </a:rPr>
              <a:t>p</a:t>
            </a:r>
            <a:r>
              <a:rPr lang="en-US" sz="2400" kern="0" dirty="0" smtClean="0">
                <a:latin typeface="+mn-lt"/>
                <a:cs typeface="+mn-cs"/>
                <a:sym typeface="Symbol"/>
              </a:rPr>
              <a:t> = </a:t>
            </a:r>
            <a:r>
              <a:rPr lang="en-US" sz="2400" i="1" kern="0" dirty="0" smtClean="0">
                <a:latin typeface="+mn-lt"/>
                <a:cs typeface="+mn-cs"/>
                <a:sym typeface="Symbol"/>
              </a:rPr>
              <a:t>O</a:t>
            </a:r>
            <a:r>
              <a:rPr lang="en-US" sz="2400" kern="0" dirty="0" smtClean="0">
                <a:latin typeface="+mn-lt"/>
                <a:cs typeface="+mn-cs"/>
                <a:sym typeface="Symbol"/>
              </a:rPr>
              <a:t>(log </a:t>
            </a:r>
            <a:r>
              <a:rPr lang="en-US" sz="2400" i="1" kern="0" dirty="0" smtClean="0">
                <a:latin typeface="+mn-lt"/>
                <a:cs typeface="+mn-cs"/>
                <a:sym typeface="Symbol"/>
              </a:rPr>
              <a:t>n</a:t>
            </a:r>
            <a:r>
              <a:rPr lang="en-US" sz="2400" kern="0" dirty="0" smtClean="0">
                <a:latin typeface="+mn-lt"/>
                <a:cs typeface="+mn-cs"/>
                <a:sym typeface="Symbol"/>
              </a:rPr>
              <a:t>) </a:t>
            </a:r>
            <a:r>
              <a:rPr lang="en-US" sz="2400" kern="0" dirty="0" smtClean="0">
                <a:sym typeface="Symbol"/>
              </a:rPr>
              <a:t> </a:t>
            </a:r>
            <a:r>
              <a:rPr lang="en-US" sz="2400" i="1" kern="0" dirty="0" smtClean="0">
                <a:sym typeface="Symbol"/>
              </a:rPr>
              <a:t>n/</a:t>
            </a:r>
            <a:r>
              <a:rPr lang="en-US" sz="2400" kern="0" dirty="0" smtClean="0">
                <a:sym typeface="Symbol"/>
              </a:rPr>
              <a:t>log</a:t>
            </a:r>
            <a:r>
              <a:rPr lang="en-US" sz="2400" i="1" kern="0" dirty="0" smtClean="0">
                <a:sym typeface="Symbol"/>
              </a:rPr>
              <a:t>(n)</a:t>
            </a:r>
            <a:r>
              <a:rPr lang="en-US" sz="2400" kern="0" dirty="0" smtClean="0">
                <a:sym typeface="Symbol"/>
              </a:rPr>
              <a:t> = </a:t>
            </a:r>
            <a:r>
              <a:rPr lang="en-US" sz="2400" i="1" kern="0" dirty="0" smtClean="0">
                <a:latin typeface="+mn-lt"/>
                <a:cs typeface="+mn-cs"/>
                <a:sym typeface="Symbol"/>
              </a:rPr>
              <a:t>O</a:t>
            </a:r>
            <a:r>
              <a:rPr lang="en-US" sz="2400" kern="0" dirty="0" smtClean="0">
                <a:latin typeface="+mn-lt"/>
                <a:cs typeface="+mn-cs"/>
                <a:sym typeface="Symbol"/>
              </a:rPr>
              <a:t>(</a:t>
            </a:r>
            <a:r>
              <a:rPr lang="en-US" sz="2400" i="1" kern="0" dirty="0" smtClean="0">
                <a:latin typeface="+mn-lt"/>
                <a:cs typeface="+mn-cs"/>
                <a:sym typeface="Symbol"/>
              </a:rPr>
              <a:t>n</a:t>
            </a:r>
            <a:r>
              <a:rPr lang="en-US" sz="2400" kern="0" dirty="0" smtClean="0">
                <a:latin typeface="+mn-lt"/>
                <a:cs typeface="+mn-cs"/>
                <a:sym typeface="Symbol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Symbol"/>
              </a:rPr>
              <a:t>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hus, this algorithm is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cost-optimal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9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 animBg="1"/>
      <p:bldP spid="36" grpId="0" animBg="1"/>
      <p:bldP spid="37" grpId="0" animBg="1"/>
      <p:bldP spid="38" grpId="0"/>
      <p:bldP spid="39" grpId="0" animBg="1"/>
      <p:bldP spid="40" grpId="0" animBg="1"/>
      <p:bldP spid="41" grpId="0" animBg="1"/>
      <p:bldP spid="42" grpId="0" animBg="1"/>
      <p:bldP spid="43" grpId="0"/>
      <p:bldP spid="44" grpId="0" animBg="1"/>
      <p:bldP spid="45" grpId="0" animBg="1"/>
      <p:bldP spid="46" grpId="0" animBg="1"/>
      <p:bldP spid="47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/>
      <p:bldP spid="57" grpId="0" animBg="1"/>
      <p:bldP spid="58" grpId="0" animBg="1"/>
      <p:bldP spid="59" grpId="0" animBg="1"/>
      <p:bldP spid="60" grpId="0" animBg="1"/>
      <p:bldP spid="61" grpId="0"/>
      <p:bldP spid="62" grpId="0" animBg="1"/>
      <p:bldP spid="63" grpId="0" animBg="1"/>
      <p:bldP spid="64" grpId="0" animBg="1"/>
      <p:bldP spid="65" grpId="0" animBg="1"/>
      <p:bldP spid="66" grpId="0"/>
      <p:bldP spid="67" grpId="0" animBg="1"/>
      <p:bldP spid="68" grpId="0" animBg="1"/>
      <p:bldP spid="69" grpId="0" animBg="1"/>
      <p:bldP spid="70" grpId="0" animBg="1"/>
      <p:bldP spid="74" grpId="0"/>
      <p:bldP spid="75" grpId="0" animBg="1"/>
      <p:bldP spid="76" grpId="0" animBg="1"/>
      <p:bldP spid="77" grpId="0" animBg="1"/>
      <p:bldP spid="78" grpId="0" animBg="1"/>
      <p:bldP spid="79" grpId="0"/>
      <p:bldP spid="80" grpId="0" animBg="1"/>
      <p:bldP spid="81" grpId="0" animBg="1"/>
      <p:bldP spid="82" grpId="0" animBg="1"/>
      <p:bldP spid="83" grpId="0" animBg="1"/>
      <p:bldP spid="84" grpId="0"/>
      <p:bldP spid="85" grpId="0" animBg="1"/>
      <p:bldP spid="86" grpId="0" animBg="1"/>
      <p:bldP spid="87" grpId="0" animBg="1"/>
      <p:bldP spid="88" grpId="0" animBg="1"/>
      <p:bldP spid="89" grpId="0"/>
      <p:bldP spid="90" grpId="0" animBg="1"/>
      <p:bldP spid="91" grpId="0" animBg="1"/>
      <p:bldP spid="92" grpId="0" animBg="1"/>
      <p:bldP spid="93" grpId="0" animBg="1"/>
      <p:bldP spid="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3" y="257704"/>
            <a:ext cx="8811410" cy="14431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Cost-optimal Parallel Prefix on an EREW </a:t>
            </a:r>
            <a:r>
              <a:rPr lang="de-DE" dirty="0" smtClean="0"/>
              <a:t>PRAM using </a:t>
            </a:r>
            <a:r>
              <a:rPr lang="en-US" i="1" kern="0" dirty="0" smtClean="0"/>
              <a:t>p</a:t>
            </a:r>
            <a:r>
              <a:rPr lang="en-US" kern="0" dirty="0" smtClean="0"/>
              <a:t> </a:t>
            </a:r>
            <a:r>
              <a:rPr lang="en-US" kern="0" dirty="0"/>
              <a:t>= </a:t>
            </a:r>
            <a:r>
              <a:rPr lang="en-US" i="1" kern="0" dirty="0"/>
              <a:t>n</a:t>
            </a:r>
            <a:r>
              <a:rPr lang="en-US" kern="0" dirty="0"/>
              <a:t>/log(</a:t>
            </a:r>
            <a:r>
              <a:rPr lang="en-US" i="1" kern="0" dirty="0"/>
              <a:t>n</a:t>
            </a:r>
            <a:r>
              <a:rPr lang="en-US" kern="0" dirty="0"/>
              <a:t>) processors 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467544" y="2060848"/>
            <a:ext cx="7920880" cy="37548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Stage 1: each Processor </a:t>
            </a:r>
            <a:r>
              <a:rPr lang="en-US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computes a local prefix sum </a:t>
            </a:r>
            <a:endParaRPr lang="en-US" sz="1400" dirty="0" smtClean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of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 subarray of size n/p = log(n) = k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de-DE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de-D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(i = 0; i&lt;n / k; i++) </a:t>
            </a:r>
            <a:r>
              <a:rPr lang="de-DE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do_in_parallel</a:t>
            </a:r>
            <a:endParaRPr lang="de-DE" sz="14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de-DE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pl-PL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pl-PL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(j = 1; j&lt;k; j++) </a:t>
            </a:r>
            <a:r>
              <a:rPr lang="pl-PL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</a:t>
            </a:r>
            <a:endParaRPr lang="pl-PL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de-DE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pl-PL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A[i*k+j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+= </a:t>
            </a:r>
            <a:r>
              <a:rPr lang="pl-PL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A[i*k+j-1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];</a:t>
            </a:r>
          </a:p>
          <a:p>
            <a:endParaRPr lang="de-DE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Stage 2: Prefix summation using only the rightmost value </a:t>
            </a:r>
            <a:endParaRPr lang="en-US" sz="1400" dirty="0" smtClean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of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each subarray (O(log(n/k)))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de-DE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de-D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(i = 0; i&lt;log(n / k); i++) </a:t>
            </a:r>
            <a:r>
              <a:rPr lang="de-DE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</a:t>
            </a:r>
            <a:endParaRPr lang="de-DE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for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(j = pow(2,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j&lt;n / k;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j++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1400" dirty="0" err="1">
                <a:solidFill>
                  <a:srgbClr val="0033CC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do_in_parallel</a:t>
            </a:r>
            <a:endParaRPr lang="en-US" sz="1400" dirty="0">
              <a:solidFill>
                <a:srgbClr val="0033CC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de-DE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pl-PL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A[j*k-1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+= A[(</a:t>
            </a:r>
            <a:r>
              <a:rPr lang="pl-PL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j-pow(2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i))*</a:t>
            </a:r>
            <a:r>
              <a:rPr lang="pl-PL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k-1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];</a:t>
            </a:r>
          </a:p>
          <a:p>
            <a:endParaRPr lang="de-DE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Stage 3: each </a:t>
            </a:r>
            <a:r>
              <a:rPr lang="en-US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adds the value computed in Step 2 by </a:t>
            </a:r>
            <a:r>
              <a:rPr lang="en-US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i-1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 </a:t>
            </a:r>
            <a:endParaRPr lang="en-US" sz="1400" dirty="0" smtClean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each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subarray </a:t>
            </a:r>
            <a:r>
              <a:rPr lang="en-US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element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except for the last one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de-DE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de-D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(i = 1; i&lt;n / k; i++) </a:t>
            </a:r>
            <a:r>
              <a:rPr lang="de-DE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do_in_parallel</a:t>
            </a:r>
            <a:endParaRPr lang="de-DE" sz="14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de-DE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pl-PL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pl-PL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(j = 0; j&lt;k - 1; j++) </a:t>
            </a:r>
            <a:r>
              <a:rPr lang="pl-PL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</a:t>
            </a:r>
            <a:endParaRPr lang="pl-PL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de-DE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pl-PL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A[i*k+j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+= </a:t>
            </a:r>
            <a:r>
              <a:rPr lang="pl-PL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A[i*k+j-1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3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Sparse Array </a:t>
            </a:r>
            <a:r>
              <a:rPr lang="en-US" dirty="0" smtClean="0"/>
              <a:t>Compaction</a:t>
            </a:r>
            <a:r>
              <a:rPr lang="de-DE" dirty="0" smtClean="0"/>
              <a:t> on a PRAM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Use </a:t>
            </a:r>
            <a:r>
              <a:rPr lang="pt-BR" i="1" dirty="0" smtClean="0"/>
              <a:t>p</a:t>
            </a:r>
            <a:r>
              <a:rPr lang="pt-BR" dirty="0" smtClean="0"/>
              <a:t> </a:t>
            </a:r>
            <a:r>
              <a:rPr lang="pt-BR" dirty="0"/>
              <a:t>= </a:t>
            </a:r>
            <a:r>
              <a:rPr lang="pt-BR" i="1" dirty="0" smtClean="0"/>
              <a:t>n</a:t>
            </a:r>
            <a:r>
              <a:rPr lang="pt-BR" dirty="0" smtClean="0"/>
              <a:t>/log(</a:t>
            </a:r>
            <a:r>
              <a:rPr lang="pt-BR" i="1" dirty="0" smtClean="0"/>
              <a:t>n</a:t>
            </a:r>
            <a:r>
              <a:rPr lang="pt-BR" dirty="0"/>
              <a:t>) </a:t>
            </a:r>
            <a:r>
              <a:rPr lang="pt-BR" dirty="0" smtClean="0"/>
              <a:t>processors</a:t>
            </a:r>
          </a:p>
          <a:p>
            <a:r>
              <a:rPr lang="pt-BR" i="1" dirty="0" smtClean="0"/>
              <a:t>C</a:t>
            </a:r>
            <a:r>
              <a:rPr lang="pt-BR" dirty="0" smtClean="0"/>
              <a:t>(</a:t>
            </a:r>
            <a:r>
              <a:rPr lang="pt-BR" i="1" dirty="0" smtClean="0"/>
              <a:t>n</a:t>
            </a:r>
            <a:r>
              <a:rPr lang="pt-BR" dirty="0" smtClean="0"/>
              <a:t>) = </a:t>
            </a:r>
            <a:r>
              <a:rPr lang="en-US" i="1" kern="0" dirty="0"/>
              <a:t>T</a:t>
            </a:r>
            <a:r>
              <a:rPr lang="en-US" kern="0" dirty="0"/>
              <a:t>(</a:t>
            </a:r>
            <a:r>
              <a:rPr lang="en-US" i="1" kern="0" dirty="0" err="1"/>
              <a:t>n,p</a:t>
            </a:r>
            <a:r>
              <a:rPr lang="en-US" kern="0" dirty="0"/>
              <a:t>) </a:t>
            </a:r>
            <a:r>
              <a:rPr lang="en-US" kern="0" dirty="0">
                <a:sym typeface="Symbol"/>
              </a:rPr>
              <a:t> </a:t>
            </a:r>
            <a:r>
              <a:rPr lang="en-US" i="1" kern="0" dirty="0">
                <a:sym typeface="Symbol"/>
              </a:rPr>
              <a:t>p</a:t>
            </a:r>
            <a:r>
              <a:rPr lang="en-US" kern="0" dirty="0">
                <a:sym typeface="Symbol"/>
              </a:rPr>
              <a:t> = </a:t>
            </a:r>
            <a:r>
              <a:rPr lang="en-US" i="1" kern="0" dirty="0">
                <a:sym typeface="Symbol"/>
              </a:rPr>
              <a:t>O</a:t>
            </a:r>
            <a:r>
              <a:rPr lang="en-US" kern="0" dirty="0">
                <a:sym typeface="Symbol"/>
              </a:rPr>
              <a:t>(log </a:t>
            </a:r>
            <a:r>
              <a:rPr lang="en-US" i="1" kern="0" dirty="0">
                <a:sym typeface="Symbol"/>
              </a:rPr>
              <a:t>n</a:t>
            </a:r>
            <a:r>
              <a:rPr lang="en-US" kern="0" dirty="0">
                <a:sym typeface="Symbol"/>
              </a:rPr>
              <a:t>)  </a:t>
            </a:r>
            <a:r>
              <a:rPr lang="en-US" i="1" kern="0" dirty="0">
                <a:sym typeface="Symbol"/>
              </a:rPr>
              <a:t>n/</a:t>
            </a:r>
            <a:r>
              <a:rPr lang="en-US" kern="0" dirty="0">
                <a:sym typeface="Symbol"/>
              </a:rPr>
              <a:t>log</a:t>
            </a:r>
            <a:r>
              <a:rPr lang="en-US" i="1" kern="0" dirty="0">
                <a:sym typeface="Symbol"/>
              </a:rPr>
              <a:t>(n)</a:t>
            </a:r>
            <a:r>
              <a:rPr lang="en-US" kern="0" dirty="0">
                <a:sym typeface="Symbol"/>
              </a:rPr>
              <a:t> = </a:t>
            </a:r>
            <a:r>
              <a:rPr lang="en-US" i="1" kern="0" dirty="0">
                <a:sym typeface="Symbol"/>
              </a:rPr>
              <a:t>O</a:t>
            </a:r>
            <a:r>
              <a:rPr lang="en-US" kern="0" dirty="0">
                <a:sym typeface="Symbol"/>
              </a:rPr>
              <a:t>(</a:t>
            </a:r>
            <a:r>
              <a:rPr lang="en-US" i="1" kern="0" dirty="0">
                <a:sym typeface="Symbol"/>
              </a:rPr>
              <a:t>n</a:t>
            </a:r>
            <a:r>
              <a:rPr lang="en-US" kern="0" dirty="0" smtClean="0">
                <a:sym typeface="Symbol"/>
              </a:rPr>
              <a:t>)</a:t>
            </a:r>
            <a:endParaRPr lang="en-US" kern="0" dirty="0">
              <a:sym typeface="Symbol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319172"/>
              </p:ext>
            </p:extLst>
          </p:nvPr>
        </p:nvGraphicFramePr>
        <p:xfrm>
          <a:off x="323528" y="1700808"/>
          <a:ext cx="7488820" cy="2969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380">
                  <a:extLst>
                    <a:ext uri="{9D8B030D-6E8A-4147-A177-3AD203B41FA5}">
                      <a16:colId xmlns="" xmlns:a16="http://schemas.microsoft.com/office/drawing/2014/main" val="430185158"/>
                    </a:ext>
                  </a:extLst>
                </a:gridCol>
                <a:gridCol w="419340">
                  <a:extLst>
                    <a:ext uri="{9D8B030D-6E8A-4147-A177-3AD203B41FA5}">
                      <a16:colId xmlns="" xmlns:a16="http://schemas.microsoft.com/office/drawing/2014/main" val="2320140720"/>
                    </a:ext>
                  </a:extLst>
                </a:gridCol>
                <a:gridCol w="419340">
                  <a:extLst>
                    <a:ext uri="{9D8B030D-6E8A-4147-A177-3AD203B41FA5}">
                      <a16:colId xmlns="" xmlns:a16="http://schemas.microsoft.com/office/drawing/2014/main" val="1211568169"/>
                    </a:ext>
                  </a:extLst>
                </a:gridCol>
                <a:gridCol w="419340">
                  <a:extLst>
                    <a:ext uri="{9D8B030D-6E8A-4147-A177-3AD203B41FA5}">
                      <a16:colId xmlns="" xmlns:a16="http://schemas.microsoft.com/office/drawing/2014/main" val="4043998452"/>
                    </a:ext>
                  </a:extLst>
                </a:gridCol>
                <a:gridCol w="419340">
                  <a:extLst>
                    <a:ext uri="{9D8B030D-6E8A-4147-A177-3AD203B41FA5}">
                      <a16:colId xmlns="" xmlns:a16="http://schemas.microsoft.com/office/drawing/2014/main" val="1646954586"/>
                    </a:ext>
                  </a:extLst>
                </a:gridCol>
                <a:gridCol w="419340">
                  <a:extLst>
                    <a:ext uri="{9D8B030D-6E8A-4147-A177-3AD203B41FA5}">
                      <a16:colId xmlns="" xmlns:a16="http://schemas.microsoft.com/office/drawing/2014/main" val="1576069231"/>
                    </a:ext>
                  </a:extLst>
                </a:gridCol>
                <a:gridCol w="419340">
                  <a:extLst>
                    <a:ext uri="{9D8B030D-6E8A-4147-A177-3AD203B41FA5}">
                      <a16:colId xmlns="" xmlns:a16="http://schemas.microsoft.com/office/drawing/2014/main" val="2103990302"/>
                    </a:ext>
                  </a:extLst>
                </a:gridCol>
                <a:gridCol w="419340">
                  <a:extLst>
                    <a:ext uri="{9D8B030D-6E8A-4147-A177-3AD203B41FA5}">
                      <a16:colId xmlns="" xmlns:a16="http://schemas.microsoft.com/office/drawing/2014/main" val="3860823593"/>
                    </a:ext>
                  </a:extLst>
                </a:gridCol>
                <a:gridCol w="419340">
                  <a:extLst>
                    <a:ext uri="{9D8B030D-6E8A-4147-A177-3AD203B41FA5}">
                      <a16:colId xmlns="" xmlns:a16="http://schemas.microsoft.com/office/drawing/2014/main" val="3783886520"/>
                    </a:ext>
                  </a:extLst>
                </a:gridCol>
                <a:gridCol w="419340">
                  <a:extLst>
                    <a:ext uri="{9D8B030D-6E8A-4147-A177-3AD203B41FA5}">
                      <a16:colId xmlns="" xmlns:a16="http://schemas.microsoft.com/office/drawing/2014/main" val="1398860045"/>
                    </a:ext>
                  </a:extLst>
                </a:gridCol>
                <a:gridCol w="419340">
                  <a:extLst>
                    <a:ext uri="{9D8B030D-6E8A-4147-A177-3AD203B41FA5}">
                      <a16:colId xmlns="" xmlns:a16="http://schemas.microsoft.com/office/drawing/2014/main" val="3879350607"/>
                    </a:ext>
                  </a:extLst>
                </a:gridCol>
                <a:gridCol w="419340">
                  <a:extLst>
                    <a:ext uri="{9D8B030D-6E8A-4147-A177-3AD203B41FA5}">
                      <a16:colId xmlns="" xmlns:a16="http://schemas.microsoft.com/office/drawing/2014/main" val="1538842589"/>
                    </a:ext>
                  </a:extLst>
                </a:gridCol>
                <a:gridCol w="419340">
                  <a:extLst>
                    <a:ext uri="{9D8B030D-6E8A-4147-A177-3AD203B41FA5}">
                      <a16:colId xmlns="" xmlns:a16="http://schemas.microsoft.com/office/drawing/2014/main" val="3287702507"/>
                    </a:ext>
                  </a:extLst>
                </a:gridCol>
                <a:gridCol w="419340">
                  <a:extLst>
                    <a:ext uri="{9D8B030D-6E8A-4147-A177-3AD203B41FA5}">
                      <a16:colId xmlns="" xmlns:a16="http://schemas.microsoft.com/office/drawing/2014/main" val="559480237"/>
                    </a:ext>
                  </a:extLst>
                </a:gridCol>
                <a:gridCol w="419340">
                  <a:extLst>
                    <a:ext uri="{9D8B030D-6E8A-4147-A177-3AD203B41FA5}">
                      <a16:colId xmlns="" xmlns:a16="http://schemas.microsoft.com/office/drawing/2014/main" val="908647894"/>
                    </a:ext>
                  </a:extLst>
                </a:gridCol>
                <a:gridCol w="419340">
                  <a:extLst>
                    <a:ext uri="{9D8B030D-6E8A-4147-A177-3AD203B41FA5}">
                      <a16:colId xmlns="" xmlns:a16="http://schemas.microsoft.com/office/drawing/2014/main" val="320869908"/>
                    </a:ext>
                  </a:extLst>
                </a:gridCol>
                <a:gridCol w="419340">
                  <a:extLst>
                    <a:ext uri="{9D8B030D-6E8A-4147-A177-3AD203B41FA5}">
                      <a16:colId xmlns="" xmlns:a16="http://schemas.microsoft.com/office/drawing/2014/main" val="59202918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endParaRPr lang="de-DE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b="0" i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de-DE" b="0" baseline="-25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b="0" i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de-DE" b="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b="0" i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de-DE" b="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DE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b="0" i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de-DE" b="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DE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7818045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de-DE" b="1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de-DE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2782221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de-DE" b="1" i="1" dirty="0" err="1" smtClean="0">
                          <a:solidFill>
                            <a:schemeClr val="tx1"/>
                          </a:solidFill>
                        </a:rPr>
                        <a:t>tmp</a:t>
                      </a:r>
                      <a:endParaRPr lang="de-DE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9856097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endParaRPr lang="de-DE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6">
                  <a:txBody>
                    <a:bodyPr/>
                    <a:lstStyle/>
                    <a:p>
                      <a:pPr algn="ctr"/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parallel prefix summation(</a:t>
                      </a:r>
                      <a:r>
                        <a:rPr lang="en-US" b="0" i="1" noProof="0" dirty="0" err="1" smtClean="0">
                          <a:solidFill>
                            <a:schemeClr val="tx1"/>
                          </a:solidFill>
                        </a:rPr>
                        <a:t>tmp</a:t>
                      </a:r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3775328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de-DE" b="1" i="1" dirty="0" err="1" smtClean="0">
                          <a:solidFill>
                            <a:schemeClr val="tx1"/>
                          </a:solidFill>
                        </a:rPr>
                        <a:t>tmp</a:t>
                      </a:r>
                      <a:endParaRPr lang="de-DE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i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i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DE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i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DE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i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e-DE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i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DE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8316539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de-DE" b="1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de-DE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73829318"/>
                  </a:ext>
                </a:extLst>
              </a:tr>
              <a:tr h="409168">
                <a:tc>
                  <a:txBody>
                    <a:bodyPr/>
                    <a:lstStyle/>
                    <a:p>
                      <a:pPr algn="ctr"/>
                      <a:endParaRPr lang="de-DE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98356233"/>
                  </a:ext>
                </a:extLst>
              </a:tr>
              <a:tr h="204584">
                <a:tc>
                  <a:txBody>
                    <a:bodyPr/>
                    <a:lstStyle/>
                    <a:p>
                      <a:pPr algn="ctr"/>
                      <a:r>
                        <a:rPr lang="de-DE" b="1" i="1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de-DE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66995582"/>
                  </a:ext>
                </a:extLst>
              </a:tr>
            </a:tbl>
          </a:graphicData>
        </a:graphic>
      </p:graphicFrame>
      <p:cxnSp>
        <p:nvCxnSpPr>
          <p:cNvPr id="5" name="Gerade Verbindung mit Pfeil 4"/>
          <p:cNvCxnSpPr/>
          <p:nvPr/>
        </p:nvCxnSpPr>
        <p:spPr>
          <a:xfrm>
            <a:off x="1331640" y="3898373"/>
            <a:ext cx="0" cy="39472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 flipH="1">
            <a:off x="3491880" y="3898373"/>
            <a:ext cx="3672408" cy="39472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H="1">
            <a:off x="3059832" y="3898373"/>
            <a:ext cx="2448272" cy="39472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>
            <a:off x="2555776" y="3898373"/>
            <a:ext cx="1692188" cy="39472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>
            <a:off x="1763688" y="3898373"/>
            <a:ext cx="360040" cy="39472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2195736" y="3898373"/>
            <a:ext cx="360039" cy="39472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8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PRAM</a:t>
            </a:r>
          </a:p>
          <a:p>
            <a:r>
              <a:rPr lang="en-US" b="1" dirty="0" smtClean="0"/>
              <a:t>Network </a:t>
            </a:r>
            <a:r>
              <a:rPr lang="en-US" b="1" dirty="0" smtClean="0"/>
              <a:t>Topologies</a:t>
            </a:r>
          </a:p>
          <a:p>
            <a:pPr lvl="1"/>
            <a:r>
              <a:rPr lang="en-US" b="1" dirty="0" smtClean="0"/>
              <a:t>1D, 2D, Tree, Hypercube</a:t>
            </a:r>
          </a:p>
          <a:p>
            <a:pPr lvl="1"/>
            <a:r>
              <a:rPr lang="en-US" b="1" dirty="0" smtClean="0"/>
              <a:t>Shared Memory Interconnects</a:t>
            </a:r>
          </a:p>
          <a:p>
            <a:pPr lvl="1"/>
            <a:r>
              <a:rPr lang="en-US" b="1" dirty="0" smtClean="0"/>
              <a:t>Direct and Indirect Networks</a:t>
            </a:r>
            <a:endParaRPr lang="en-US" b="1" dirty="0" smtClean="0"/>
          </a:p>
          <a:p>
            <a:r>
              <a:rPr lang="en-US" dirty="0" smtClean="0"/>
              <a:t>Amdahl’s and Gustafson’s Laws</a:t>
            </a:r>
          </a:p>
          <a:p>
            <a:r>
              <a:rPr lang="en-US" dirty="0" smtClean="0"/>
              <a:t>Foster’s Parallel Algorithm Design Methodology</a:t>
            </a:r>
          </a:p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686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7743234" cy="1196752"/>
          </a:xfrm>
        </p:spPr>
        <p:txBody>
          <a:bodyPr/>
          <a:lstStyle/>
          <a:p>
            <a:r>
              <a:rPr lang="en-US" dirty="0" smtClean="0"/>
              <a:t>Linear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564904"/>
            <a:ext cx="8715436" cy="41044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Assume a linear array with </a:t>
            </a:r>
            <a:r>
              <a:rPr lang="en-US" i="1" dirty="0" smtClean="0"/>
              <a:t>n</a:t>
            </a:r>
            <a:r>
              <a:rPr lang="en-US" dirty="0" smtClean="0"/>
              <a:t> processors, denoted as </a:t>
            </a:r>
            <a:r>
              <a:rPr lang="en-US" i="1" dirty="0" smtClean="0"/>
              <a:t>L</a:t>
            </a:r>
            <a:r>
              <a:rPr lang="en-US" i="1" baseline="-25000" dirty="0" smtClean="0"/>
              <a:t>n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degree</a:t>
            </a:r>
            <a:r>
              <a:rPr lang="en-US" dirty="0" smtClean="0"/>
              <a:t> of a network is the maximum number of neighbors of any processor</a:t>
            </a:r>
          </a:p>
          <a:p>
            <a:pPr lvl="1"/>
            <a:r>
              <a:rPr lang="en-US" i="1" dirty="0" smtClean="0"/>
              <a:t>degree</a:t>
            </a:r>
            <a:r>
              <a:rPr lang="en-US" dirty="0" smtClean="0"/>
              <a:t>(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n</a:t>
            </a:r>
            <a:r>
              <a:rPr lang="en-US" dirty="0" smtClean="0"/>
              <a:t>) = 2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diameter</a:t>
            </a:r>
            <a:r>
              <a:rPr lang="en-US" dirty="0" smtClean="0"/>
              <a:t> of a network is the length of the longest distance between any two pairs of processors</a:t>
            </a:r>
          </a:p>
          <a:p>
            <a:pPr lvl="1"/>
            <a:r>
              <a:rPr lang="en-US" i="1" dirty="0" smtClean="0"/>
              <a:t>diameter</a:t>
            </a:r>
            <a:r>
              <a:rPr lang="en-US" dirty="0" smtClean="0"/>
              <a:t>(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n</a:t>
            </a:r>
            <a:r>
              <a:rPr lang="en-US" dirty="0" smtClean="0"/>
              <a:t>) = </a:t>
            </a:r>
            <a:r>
              <a:rPr lang="en-US" i="1" dirty="0" smtClean="0"/>
              <a:t>n</a:t>
            </a:r>
            <a:r>
              <a:rPr lang="en-US" dirty="0" smtClean="0">
                <a:sym typeface="Symbol"/>
              </a:rPr>
              <a:t>1</a:t>
            </a:r>
          </a:p>
          <a:p>
            <a:r>
              <a:rPr lang="en-US" dirty="0" smtClean="0">
                <a:sym typeface="Symbol"/>
              </a:rPr>
              <a:t>The </a:t>
            </a:r>
            <a:r>
              <a:rPr lang="en-US" b="1" dirty="0" smtClean="0">
                <a:sym typeface="Symbol"/>
              </a:rPr>
              <a:t>bisection-width </a:t>
            </a:r>
            <a:r>
              <a:rPr lang="en-US" dirty="0" smtClean="0">
                <a:sym typeface="Symbol"/>
              </a:rPr>
              <a:t>of a network is the minimum number of links to be removed to disconnect the network into two halves of equal size</a:t>
            </a:r>
          </a:p>
          <a:p>
            <a:pPr lvl="1"/>
            <a:r>
              <a:rPr lang="en-US" i="1" dirty="0" err="1" smtClean="0"/>
              <a:t>bw</a:t>
            </a:r>
            <a:r>
              <a:rPr lang="en-US" dirty="0" smtClean="0"/>
              <a:t>(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n</a:t>
            </a:r>
            <a:r>
              <a:rPr lang="en-US" dirty="0" smtClean="0"/>
              <a:t>) = 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93008" y="1467630"/>
            <a:ext cx="571504" cy="5000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7454" y="1467630"/>
            <a:ext cx="571504" cy="500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21900" y="1467630"/>
            <a:ext cx="571504" cy="500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36346" y="1467630"/>
            <a:ext cx="571504" cy="500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1964512" y="1753382"/>
            <a:ext cx="642942" cy="1588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3178958" y="1753382"/>
            <a:ext cx="642942" cy="1588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4393404" y="1753382"/>
            <a:ext cx="642942" cy="1588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5607850" y="1753382"/>
            <a:ext cx="642942" cy="1588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250792" y="1467630"/>
            <a:ext cx="571504" cy="500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10800000">
            <a:off x="6822296" y="1753382"/>
            <a:ext cx="642942" cy="1588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465238" y="1467630"/>
            <a:ext cx="571504" cy="5000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59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47290" cy="1268760"/>
          </a:xfrm>
        </p:spPr>
        <p:txBody>
          <a:bodyPr/>
          <a:lstStyle/>
          <a:p>
            <a:r>
              <a:rPr lang="en-US" dirty="0" smtClean="0"/>
              <a:t>2D Mesh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26883" y="2587134"/>
                <a:ext cx="3929090" cy="271464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i="1" dirty="0" smtClean="0"/>
                  <a:t>M</a:t>
                </a:r>
                <a:r>
                  <a:rPr lang="en-US" dirty="0" smtClean="0"/>
                  <a:t>(</a:t>
                </a:r>
                <a:r>
                  <a:rPr lang="en-US" i="1" dirty="0" err="1" smtClean="0"/>
                  <a:t>d</a:t>
                </a:r>
                <a:r>
                  <a:rPr lang="en-US" dirty="0" err="1" smtClean="0"/>
                  <a:t>,</a:t>
                </a:r>
                <a:r>
                  <a:rPr lang="en-US" i="1" dirty="0" err="1" smtClean="0"/>
                  <a:t>d</a:t>
                </a:r>
                <a:r>
                  <a:rPr lang="en-US" dirty="0" smtClean="0"/>
                  <a:t>) has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= </a:t>
                </a:r>
                <a:r>
                  <a:rPr lang="en-US" i="1" dirty="0" smtClean="0"/>
                  <a:t>d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processors</a:t>
                </a:r>
              </a:p>
              <a:p>
                <a:r>
                  <a:rPr lang="en-US" dirty="0" smtClean="0"/>
                  <a:t>degree(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(</a:t>
                </a:r>
                <a:r>
                  <a:rPr lang="en-US" i="1" dirty="0" err="1" smtClean="0"/>
                  <a:t>d</a:t>
                </a:r>
                <a:r>
                  <a:rPr lang="en-US" dirty="0" err="1" smtClean="0"/>
                  <a:t>,</a:t>
                </a:r>
                <a:r>
                  <a:rPr lang="en-US" i="1" dirty="0" err="1" smtClean="0"/>
                  <a:t>d</a:t>
                </a:r>
                <a:r>
                  <a:rPr lang="en-US" dirty="0" smtClean="0"/>
                  <a:t>)) = 4</a:t>
                </a:r>
              </a:p>
              <a:p>
                <a:pPr lvl="1"/>
                <a:r>
                  <a:rPr lang="en-US" b="1" i="1" dirty="0" smtClean="0"/>
                  <a:t>O</a:t>
                </a:r>
                <a:r>
                  <a:rPr lang="en-US" b="1" dirty="0" smtClean="0"/>
                  <a:t>(1)</a:t>
                </a:r>
              </a:p>
              <a:p>
                <a:r>
                  <a:rPr lang="en-US" dirty="0" smtClean="0"/>
                  <a:t>diameter(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(</a:t>
                </a:r>
                <a:r>
                  <a:rPr lang="en-US" i="1" dirty="0" err="1" smtClean="0"/>
                  <a:t>d</a:t>
                </a:r>
                <a:r>
                  <a:rPr lang="en-US" dirty="0" err="1" smtClean="0"/>
                  <a:t>,</a:t>
                </a:r>
                <a:r>
                  <a:rPr lang="en-US" i="1" dirty="0" err="1" smtClean="0"/>
                  <a:t>d</a:t>
                </a:r>
                <a:r>
                  <a:rPr lang="en-US" dirty="0" smtClean="0"/>
                  <a:t>)) = 2(</a:t>
                </a:r>
                <a:r>
                  <a:rPr lang="en-US" i="1" dirty="0" smtClean="0"/>
                  <a:t>d</a:t>
                </a:r>
                <a:r>
                  <a:rPr lang="en-US" dirty="0" smtClean="0">
                    <a:sym typeface="Symbol"/>
                  </a:rPr>
                  <a:t>1</a:t>
                </a:r>
                <a:r>
                  <a:rPr lang="en-US" dirty="0" smtClean="0"/>
                  <a:t>) = </a:t>
                </a:r>
              </a:p>
              <a:p>
                <a:pPr lvl="1"/>
                <a:r>
                  <a:rPr lang="en-US" b="1" i="1" dirty="0" smtClean="0"/>
                  <a:t>O</a:t>
                </a:r>
                <a:r>
                  <a:rPr lang="en-US" b="1" dirty="0" smtClean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b="1" dirty="0" smtClean="0"/>
                  <a:t>)</a:t>
                </a:r>
                <a:endParaRPr lang="en-US" b="1" dirty="0" smtClean="0">
                  <a:sym typeface="Symbol"/>
                </a:endParaRPr>
              </a:p>
              <a:p>
                <a:r>
                  <a:rPr lang="en-US" dirty="0" err="1" smtClean="0"/>
                  <a:t>bw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(</a:t>
                </a:r>
                <a:r>
                  <a:rPr lang="en-US" i="1" dirty="0" err="1" smtClean="0"/>
                  <a:t>d</a:t>
                </a:r>
                <a:r>
                  <a:rPr lang="en-US" dirty="0" err="1" smtClean="0"/>
                  <a:t>,</a:t>
                </a:r>
                <a:r>
                  <a:rPr lang="en-US" i="1" dirty="0" err="1" smtClean="0"/>
                  <a:t>d</a:t>
                </a:r>
                <a:r>
                  <a:rPr lang="en-US" dirty="0" smtClean="0"/>
                  <a:t>)) = </a:t>
                </a:r>
                <a:r>
                  <a:rPr lang="en-US" i="1" dirty="0" smtClean="0"/>
                  <a:t>d</a:t>
                </a:r>
              </a:p>
              <a:p>
                <a:pPr lvl="1"/>
                <a:r>
                  <a:rPr lang="en-US" b="1" i="1" dirty="0" smtClean="0"/>
                  <a:t>O</a:t>
                </a:r>
                <a:r>
                  <a:rPr lang="en-US" b="1" dirty="0" smtClean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b="1" dirty="0" smtClean="0"/>
                  <a:t>)</a:t>
                </a:r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6883" y="2587134"/>
                <a:ext cx="3929090" cy="2714644"/>
              </a:xfrm>
              <a:blipFill>
                <a:blip r:embed="rId2"/>
                <a:stretch>
                  <a:fillRect l="-1863" t="-35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83413" y="2087068"/>
            <a:ext cx="571504" cy="5000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0,0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97859" y="2087068"/>
            <a:ext cx="571504" cy="500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0,1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2305" y="2087068"/>
            <a:ext cx="571504" cy="500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0,2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26751" y="2087068"/>
            <a:ext cx="571504" cy="500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0,3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954917" y="2372820"/>
            <a:ext cx="642942" cy="1588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2169363" y="2372820"/>
            <a:ext cx="642942" cy="1588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3383809" y="2372820"/>
            <a:ext cx="642942" cy="1588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3413" y="3087200"/>
            <a:ext cx="571504" cy="500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1,0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97859" y="3087200"/>
            <a:ext cx="571504" cy="500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1,1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12305" y="3087200"/>
            <a:ext cx="571504" cy="500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1,2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26751" y="3087200"/>
            <a:ext cx="571504" cy="500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1,3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954917" y="3372952"/>
            <a:ext cx="642942" cy="1588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2169363" y="3372952"/>
            <a:ext cx="642942" cy="1588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3383809" y="3372952"/>
            <a:ext cx="642942" cy="1588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0" idx="0"/>
          </p:cNvCxnSpPr>
          <p:nvPr/>
        </p:nvCxnSpPr>
        <p:spPr>
          <a:xfrm rot="5400000" flipH="1" flipV="1">
            <a:off x="4067232" y="2832405"/>
            <a:ext cx="500066" cy="9524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2852786" y="2832405"/>
            <a:ext cx="500066" cy="9524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1638340" y="2832405"/>
            <a:ext cx="500066" cy="9524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423894" y="2832405"/>
            <a:ext cx="500066" cy="9524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83413" y="4087332"/>
            <a:ext cx="571504" cy="500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2,0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97859" y="4087332"/>
            <a:ext cx="571504" cy="500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2,1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12305" y="4087332"/>
            <a:ext cx="571504" cy="500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2,2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26751" y="4087332"/>
            <a:ext cx="571504" cy="500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2,3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rot="10800000">
            <a:off x="954917" y="4373084"/>
            <a:ext cx="642942" cy="1588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2169363" y="4373084"/>
            <a:ext cx="642942" cy="1588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3383809" y="4373084"/>
            <a:ext cx="642942" cy="1588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7" idx="0"/>
          </p:cNvCxnSpPr>
          <p:nvPr/>
        </p:nvCxnSpPr>
        <p:spPr>
          <a:xfrm rot="5400000" flipH="1" flipV="1">
            <a:off x="4067232" y="3832537"/>
            <a:ext cx="500066" cy="9524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2852786" y="3832537"/>
            <a:ext cx="500066" cy="9524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1638340" y="3832537"/>
            <a:ext cx="500066" cy="9524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423894" y="3832537"/>
            <a:ext cx="500066" cy="9524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83413" y="5087464"/>
            <a:ext cx="571504" cy="500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3,0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97859" y="5087464"/>
            <a:ext cx="571504" cy="500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3,1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812305" y="5087464"/>
            <a:ext cx="571504" cy="500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3,2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026751" y="5087464"/>
            <a:ext cx="571504" cy="5000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3,3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10800000">
            <a:off x="954917" y="5373216"/>
            <a:ext cx="642942" cy="1588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>
            <a:off x="2169363" y="5373216"/>
            <a:ext cx="642942" cy="1588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3383809" y="5373216"/>
            <a:ext cx="642942" cy="1588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8" idx="0"/>
          </p:cNvCxnSpPr>
          <p:nvPr/>
        </p:nvCxnSpPr>
        <p:spPr>
          <a:xfrm rot="5400000" flipH="1" flipV="1">
            <a:off x="4067232" y="4832669"/>
            <a:ext cx="500066" cy="9524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 flipH="1" flipV="1">
            <a:off x="2852786" y="4832669"/>
            <a:ext cx="500066" cy="9524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 flipH="1" flipV="1">
            <a:off x="1638340" y="4832669"/>
            <a:ext cx="500066" cy="9524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 flipH="1" flipV="1">
            <a:off x="423894" y="4832669"/>
            <a:ext cx="500066" cy="9524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2483768" y="1988840"/>
            <a:ext cx="0" cy="374441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78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47290" cy="1268760"/>
          </a:xfrm>
        </p:spPr>
        <p:txBody>
          <a:bodyPr/>
          <a:lstStyle/>
          <a:p>
            <a:r>
              <a:rPr lang="en-US" dirty="0" smtClean="0"/>
              <a:t>2D Torus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2192" y="1844824"/>
            <a:ext cx="4503781" cy="345695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Torus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 err="1"/>
              <a:t>c</a:t>
            </a:r>
            <a:r>
              <a:rPr lang="en-US" dirty="0" err="1"/>
              <a:t>,</a:t>
            </a:r>
            <a:r>
              <a:rPr lang="en-US" i="1" dirty="0" err="1"/>
              <a:t>d</a:t>
            </a:r>
            <a:r>
              <a:rPr lang="en-US" dirty="0"/>
              <a:t>) is a Mesh augmented by wraparound edges at the border of the mesh. </a:t>
            </a:r>
            <a:endParaRPr lang="en-US" dirty="0" smtClean="0"/>
          </a:p>
          <a:p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err="1" smtClean="0"/>
              <a:t>c</a:t>
            </a:r>
            <a:r>
              <a:rPr lang="en-US" dirty="0" err="1" smtClean="0"/>
              <a:t>,</a:t>
            </a:r>
            <a:r>
              <a:rPr lang="en-US" i="1" dirty="0" err="1" smtClean="0"/>
              <a:t>d</a:t>
            </a:r>
            <a:r>
              <a:rPr lang="en-US" dirty="0" smtClean="0"/>
              <a:t>) has </a:t>
            </a:r>
            <a:r>
              <a:rPr lang="en-US" b="1" i="1" dirty="0" smtClean="0"/>
              <a:t>n</a:t>
            </a:r>
            <a:r>
              <a:rPr lang="en-US" b="1" dirty="0" smtClean="0"/>
              <a:t> = </a:t>
            </a:r>
            <a:r>
              <a:rPr lang="en-US" b="1" i="1" dirty="0" err="1" smtClean="0"/>
              <a:t>c</a:t>
            </a:r>
            <a:r>
              <a:rPr lang="en-US" b="1" dirty="0" err="1" smtClean="0">
                <a:sym typeface="Symbol" panose="05050102010706020507" pitchFamily="18" charset="2"/>
              </a:rPr>
              <a:t></a:t>
            </a:r>
            <a:r>
              <a:rPr lang="en-US" b="1" i="1" dirty="0" err="1" smtClean="0"/>
              <a:t>d</a:t>
            </a:r>
            <a:r>
              <a:rPr lang="en-US" dirty="0" smtClean="0"/>
              <a:t> processors</a:t>
            </a:r>
          </a:p>
          <a:p>
            <a:r>
              <a:rPr lang="en-US" dirty="0" smtClean="0"/>
              <a:t>degree(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err="1" smtClean="0"/>
              <a:t>c</a:t>
            </a:r>
            <a:r>
              <a:rPr lang="en-US" dirty="0" err="1" smtClean="0"/>
              <a:t>,</a:t>
            </a:r>
            <a:r>
              <a:rPr lang="en-US" i="1" dirty="0" err="1" smtClean="0"/>
              <a:t>d</a:t>
            </a:r>
            <a:r>
              <a:rPr lang="en-US" dirty="0" smtClean="0"/>
              <a:t>)) = 4</a:t>
            </a:r>
          </a:p>
          <a:p>
            <a:r>
              <a:rPr lang="en-US" dirty="0" smtClean="0"/>
              <a:t>diameter(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err="1" smtClean="0"/>
              <a:t>c</a:t>
            </a:r>
            <a:r>
              <a:rPr lang="en-US" dirty="0" err="1" smtClean="0"/>
              <a:t>,</a:t>
            </a:r>
            <a:r>
              <a:rPr lang="en-US" i="1" dirty="0" err="1" smtClean="0"/>
              <a:t>d</a:t>
            </a:r>
            <a:r>
              <a:rPr lang="en-US" dirty="0" smtClean="0"/>
              <a:t>)) = </a:t>
            </a:r>
            <a:r>
              <a:rPr lang="en-US" i="1" dirty="0" smtClean="0"/>
              <a:t>d/2</a:t>
            </a:r>
            <a:r>
              <a:rPr lang="en-US" dirty="0" smtClean="0">
                <a:sym typeface="Symbol"/>
              </a:rPr>
              <a:t> + </a:t>
            </a:r>
            <a:r>
              <a:rPr lang="en-US" i="1" dirty="0" smtClean="0">
                <a:sym typeface="Symbol"/>
              </a:rPr>
              <a:t>c</a:t>
            </a:r>
            <a:r>
              <a:rPr lang="en-US" dirty="0" smtClean="0">
                <a:sym typeface="Symbol"/>
              </a:rPr>
              <a:t>/2</a:t>
            </a:r>
            <a:r>
              <a:rPr lang="en-US" dirty="0" smtClean="0"/>
              <a:t>  </a:t>
            </a:r>
          </a:p>
          <a:p>
            <a:r>
              <a:rPr lang="en-US" dirty="0" err="1" smtClean="0"/>
              <a:t>bw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err="1" smtClean="0"/>
              <a:t>c</a:t>
            </a:r>
            <a:r>
              <a:rPr lang="en-US" dirty="0" err="1" smtClean="0"/>
              <a:t>,</a:t>
            </a:r>
            <a:r>
              <a:rPr lang="en-US" i="1" dirty="0" err="1" smtClean="0"/>
              <a:t>d</a:t>
            </a:r>
            <a:r>
              <a:rPr lang="en-US" dirty="0" smtClean="0"/>
              <a:t>)) = min{2</a:t>
            </a:r>
            <a:r>
              <a:rPr lang="en-US" dirty="0" smtClean="0">
                <a:sym typeface="Symbol" panose="05050102010706020507" pitchFamily="18" charset="2"/>
              </a:rPr>
              <a:t></a:t>
            </a:r>
            <a:r>
              <a:rPr lang="en-US" i="1" dirty="0" smtClean="0"/>
              <a:t>c</a:t>
            </a:r>
            <a:r>
              <a:rPr lang="en-US" dirty="0" smtClean="0"/>
              <a:t>,2</a:t>
            </a:r>
            <a:r>
              <a:rPr lang="en-US" dirty="0" smtClean="0">
                <a:sym typeface="Symbol" panose="05050102010706020507" pitchFamily="18" charset="2"/>
              </a:rPr>
              <a:t></a:t>
            </a:r>
            <a:r>
              <a:rPr lang="en-US" i="1" dirty="0" smtClean="0"/>
              <a:t>d</a:t>
            </a:r>
            <a:r>
              <a:rPr lang="en-US" dirty="0" smtClean="0"/>
              <a:t>}</a:t>
            </a:r>
          </a:p>
        </p:txBody>
      </p:sp>
      <p:grpSp>
        <p:nvGrpSpPr>
          <p:cNvPr id="56" name="Group 123"/>
          <p:cNvGrpSpPr/>
          <p:nvPr/>
        </p:nvGrpSpPr>
        <p:grpSpPr>
          <a:xfrm>
            <a:off x="611560" y="1916831"/>
            <a:ext cx="3744416" cy="3271353"/>
            <a:chOff x="5419732" y="4267200"/>
            <a:chExt cx="2965450" cy="2590800"/>
          </a:xfrm>
        </p:grpSpPr>
        <p:sp>
          <p:nvSpPr>
            <p:cNvPr id="57" name="Line 4"/>
            <p:cNvSpPr>
              <a:spLocks noChangeShapeType="1"/>
            </p:cNvSpPr>
            <p:nvPr/>
          </p:nvSpPr>
          <p:spPr bwMode="auto">
            <a:xfrm>
              <a:off x="5648332" y="44958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5"/>
            <p:cNvSpPr>
              <a:spLocks noChangeShapeType="1"/>
            </p:cNvSpPr>
            <p:nvPr/>
          </p:nvSpPr>
          <p:spPr bwMode="auto">
            <a:xfrm>
              <a:off x="5648332" y="50292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6"/>
            <p:cNvSpPr>
              <a:spLocks noChangeShapeType="1"/>
            </p:cNvSpPr>
            <p:nvPr/>
          </p:nvSpPr>
          <p:spPr bwMode="auto">
            <a:xfrm>
              <a:off x="5648332" y="55626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7"/>
            <p:cNvSpPr>
              <a:spLocks noChangeShapeType="1"/>
            </p:cNvSpPr>
            <p:nvPr/>
          </p:nvSpPr>
          <p:spPr bwMode="auto">
            <a:xfrm>
              <a:off x="6181732" y="4495800"/>
              <a:ext cx="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8"/>
            <p:cNvSpPr>
              <a:spLocks noChangeShapeType="1"/>
            </p:cNvSpPr>
            <p:nvPr/>
          </p:nvSpPr>
          <p:spPr bwMode="auto">
            <a:xfrm>
              <a:off x="6715132" y="4495800"/>
              <a:ext cx="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9"/>
            <p:cNvSpPr>
              <a:spLocks noChangeShapeType="1"/>
            </p:cNvSpPr>
            <p:nvPr/>
          </p:nvSpPr>
          <p:spPr bwMode="auto">
            <a:xfrm>
              <a:off x="7248532" y="4495800"/>
              <a:ext cx="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" name="Group 10"/>
            <p:cNvGrpSpPr>
              <a:grpSpLocks/>
            </p:cNvGrpSpPr>
            <p:nvPr/>
          </p:nvGrpSpPr>
          <p:grpSpPr bwMode="auto">
            <a:xfrm>
              <a:off x="5419732" y="4267200"/>
              <a:ext cx="2057400" cy="228600"/>
              <a:chOff x="2160" y="864"/>
              <a:chExt cx="1296" cy="144"/>
            </a:xfrm>
          </p:grpSpPr>
          <p:sp>
            <p:nvSpPr>
              <p:cNvPr id="121" name="AutoShape 11"/>
              <p:cNvSpPr>
                <a:spLocks/>
              </p:cNvSpPr>
              <p:nvPr/>
            </p:nvSpPr>
            <p:spPr bwMode="auto">
              <a:xfrm>
                <a:off x="2160" y="864"/>
                <a:ext cx="144" cy="144"/>
              </a:xfrm>
              <a:prstGeom prst="leftBracket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AutoShape 12"/>
              <p:cNvSpPr>
                <a:spLocks/>
              </p:cNvSpPr>
              <p:nvPr/>
            </p:nvSpPr>
            <p:spPr bwMode="auto">
              <a:xfrm flipH="1">
                <a:off x="3312" y="864"/>
                <a:ext cx="144" cy="144"/>
              </a:xfrm>
              <a:prstGeom prst="leftBracket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Line 13"/>
              <p:cNvSpPr>
                <a:spLocks noChangeShapeType="1"/>
              </p:cNvSpPr>
              <p:nvPr/>
            </p:nvSpPr>
            <p:spPr bwMode="auto">
              <a:xfrm>
                <a:off x="2304" y="864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14"/>
            <p:cNvGrpSpPr>
              <a:grpSpLocks/>
            </p:cNvGrpSpPr>
            <p:nvPr/>
          </p:nvGrpSpPr>
          <p:grpSpPr bwMode="auto">
            <a:xfrm>
              <a:off x="5419732" y="4800600"/>
              <a:ext cx="2057400" cy="228600"/>
              <a:chOff x="2160" y="864"/>
              <a:chExt cx="1296" cy="144"/>
            </a:xfrm>
          </p:grpSpPr>
          <p:sp>
            <p:nvSpPr>
              <p:cNvPr id="118" name="AutoShape 15"/>
              <p:cNvSpPr>
                <a:spLocks/>
              </p:cNvSpPr>
              <p:nvPr/>
            </p:nvSpPr>
            <p:spPr bwMode="auto">
              <a:xfrm>
                <a:off x="2160" y="864"/>
                <a:ext cx="144" cy="144"/>
              </a:xfrm>
              <a:prstGeom prst="leftBracket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AutoShape 16"/>
              <p:cNvSpPr>
                <a:spLocks/>
              </p:cNvSpPr>
              <p:nvPr/>
            </p:nvSpPr>
            <p:spPr bwMode="auto">
              <a:xfrm flipH="1">
                <a:off x="3312" y="864"/>
                <a:ext cx="144" cy="144"/>
              </a:xfrm>
              <a:prstGeom prst="leftBracket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Line 17"/>
              <p:cNvSpPr>
                <a:spLocks noChangeShapeType="1"/>
              </p:cNvSpPr>
              <p:nvPr/>
            </p:nvSpPr>
            <p:spPr bwMode="auto">
              <a:xfrm>
                <a:off x="2304" y="864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18"/>
            <p:cNvGrpSpPr>
              <a:grpSpLocks/>
            </p:cNvGrpSpPr>
            <p:nvPr/>
          </p:nvGrpSpPr>
          <p:grpSpPr bwMode="auto">
            <a:xfrm>
              <a:off x="5419732" y="5334000"/>
              <a:ext cx="2057400" cy="228600"/>
              <a:chOff x="2160" y="864"/>
              <a:chExt cx="1296" cy="144"/>
            </a:xfrm>
          </p:grpSpPr>
          <p:sp>
            <p:nvSpPr>
              <p:cNvPr id="115" name="AutoShape 19"/>
              <p:cNvSpPr>
                <a:spLocks/>
              </p:cNvSpPr>
              <p:nvPr/>
            </p:nvSpPr>
            <p:spPr bwMode="auto">
              <a:xfrm>
                <a:off x="2160" y="864"/>
                <a:ext cx="144" cy="144"/>
              </a:xfrm>
              <a:prstGeom prst="leftBracket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AutoShape 20"/>
              <p:cNvSpPr>
                <a:spLocks/>
              </p:cNvSpPr>
              <p:nvPr/>
            </p:nvSpPr>
            <p:spPr bwMode="auto">
              <a:xfrm flipH="1">
                <a:off x="3312" y="864"/>
                <a:ext cx="144" cy="144"/>
              </a:xfrm>
              <a:prstGeom prst="leftBracket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Line 21"/>
              <p:cNvSpPr>
                <a:spLocks noChangeShapeType="1"/>
              </p:cNvSpPr>
              <p:nvPr/>
            </p:nvSpPr>
            <p:spPr bwMode="auto">
              <a:xfrm>
                <a:off x="2304" y="864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" name="Group 22"/>
            <p:cNvGrpSpPr>
              <a:grpSpLocks/>
            </p:cNvGrpSpPr>
            <p:nvPr/>
          </p:nvGrpSpPr>
          <p:grpSpPr bwMode="auto">
            <a:xfrm>
              <a:off x="5648332" y="4343400"/>
              <a:ext cx="228600" cy="1905000"/>
              <a:chOff x="2304" y="912"/>
              <a:chExt cx="144" cy="1200"/>
            </a:xfrm>
          </p:grpSpPr>
          <p:sp>
            <p:nvSpPr>
              <p:cNvPr id="110" name="Line 23"/>
              <p:cNvSpPr>
                <a:spLocks noChangeShapeType="1"/>
              </p:cNvSpPr>
              <p:nvPr/>
            </p:nvSpPr>
            <p:spPr bwMode="auto">
              <a:xfrm>
                <a:off x="2304" y="1008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1" name="Group 24"/>
              <p:cNvGrpSpPr>
                <a:grpSpLocks/>
              </p:cNvGrpSpPr>
              <p:nvPr/>
            </p:nvGrpSpPr>
            <p:grpSpPr bwMode="auto">
              <a:xfrm>
                <a:off x="2304" y="912"/>
                <a:ext cx="144" cy="1200"/>
                <a:chOff x="2304" y="912"/>
                <a:chExt cx="144" cy="1200"/>
              </a:xfrm>
            </p:grpSpPr>
            <p:sp>
              <p:nvSpPr>
                <p:cNvPr id="112" name="AutoShape 25"/>
                <p:cNvSpPr>
                  <a:spLocks/>
                </p:cNvSpPr>
                <p:nvPr/>
              </p:nvSpPr>
              <p:spPr bwMode="auto">
                <a:xfrm rot="5400000" flipV="1">
                  <a:off x="2328" y="888"/>
                  <a:ext cx="96" cy="144"/>
                </a:xfrm>
                <a:prstGeom prst="leftBracket">
                  <a:avLst>
                    <a:gd name="adj" fmla="val 75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" name="AutoShape 26"/>
                <p:cNvSpPr>
                  <a:spLocks/>
                </p:cNvSpPr>
                <p:nvPr/>
              </p:nvSpPr>
              <p:spPr bwMode="auto">
                <a:xfrm rot="-5400000">
                  <a:off x="2328" y="1992"/>
                  <a:ext cx="96" cy="144"/>
                </a:xfrm>
                <a:prstGeom prst="leftBracket">
                  <a:avLst>
                    <a:gd name="adj" fmla="val 75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" name="Line 27"/>
                <p:cNvSpPr>
                  <a:spLocks noChangeShapeType="1"/>
                </p:cNvSpPr>
                <p:nvPr/>
              </p:nvSpPr>
              <p:spPr bwMode="auto">
                <a:xfrm>
                  <a:off x="2448" y="1008"/>
                  <a:ext cx="0" cy="10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7" name="Oval 28"/>
            <p:cNvSpPr>
              <a:spLocks noChangeArrowheads="1"/>
            </p:cNvSpPr>
            <p:nvPr/>
          </p:nvSpPr>
          <p:spPr bwMode="auto">
            <a:xfrm>
              <a:off x="5572132" y="4419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9"/>
            <p:cNvSpPr>
              <a:spLocks noChangeArrowheads="1"/>
            </p:cNvSpPr>
            <p:nvPr/>
          </p:nvSpPr>
          <p:spPr bwMode="auto">
            <a:xfrm>
              <a:off x="5572132" y="5486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30"/>
            <p:cNvSpPr>
              <a:spLocks noChangeShapeType="1"/>
            </p:cNvSpPr>
            <p:nvPr/>
          </p:nvSpPr>
          <p:spPr bwMode="auto">
            <a:xfrm>
              <a:off x="5648332" y="60960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" name="Group 31"/>
            <p:cNvGrpSpPr>
              <a:grpSpLocks/>
            </p:cNvGrpSpPr>
            <p:nvPr/>
          </p:nvGrpSpPr>
          <p:grpSpPr bwMode="auto">
            <a:xfrm>
              <a:off x="5419732" y="5867400"/>
              <a:ext cx="2057400" cy="228600"/>
              <a:chOff x="2160" y="864"/>
              <a:chExt cx="1296" cy="144"/>
            </a:xfrm>
          </p:grpSpPr>
          <p:sp>
            <p:nvSpPr>
              <p:cNvPr id="107" name="AutoShape 32"/>
              <p:cNvSpPr>
                <a:spLocks/>
              </p:cNvSpPr>
              <p:nvPr/>
            </p:nvSpPr>
            <p:spPr bwMode="auto">
              <a:xfrm>
                <a:off x="2160" y="864"/>
                <a:ext cx="144" cy="144"/>
              </a:xfrm>
              <a:prstGeom prst="leftBracket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AutoShape 33"/>
              <p:cNvSpPr>
                <a:spLocks/>
              </p:cNvSpPr>
              <p:nvPr/>
            </p:nvSpPr>
            <p:spPr bwMode="auto">
              <a:xfrm flipH="1">
                <a:off x="3312" y="864"/>
                <a:ext cx="144" cy="144"/>
              </a:xfrm>
              <a:prstGeom prst="leftBracket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Line 34"/>
              <p:cNvSpPr>
                <a:spLocks noChangeShapeType="1"/>
              </p:cNvSpPr>
              <p:nvPr/>
            </p:nvSpPr>
            <p:spPr bwMode="auto">
              <a:xfrm>
                <a:off x="2304" y="864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" name="Oval 35"/>
            <p:cNvSpPr>
              <a:spLocks noChangeArrowheads="1"/>
            </p:cNvSpPr>
            <p:nvPr/>
          </p:nvSpPr>
          <p:spPr bwMode="auto">
            <a:xfrm>
              <a:off x="5572132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" name="Group 36"/>
            <p:cNvGrpSpPr>
              <a:grpSpLocks/>
            </p:cNvGrpSpPr>
            <p:nvPr/>
          </p:nvGrpSpPr>
          <p:grpSpPr bwMode="auto">
            <a:xfrm>
              <a:off x="6181732" y="4343400"/>
              <a:ext cx="228600" cy="1905000"/>
              <a:chOff x="2304" y="912"/>
              <a:chExt cx="144" cy="1200"/>
            </a:xfrm>
          </p:grpSpPr>
          <p:sp>
            <p:nvSpPr>
              <p:cNvPr id="102" name="Line 37"/>
              <p:cNvSpPr>
                <a:spLocks noChangeShapeType="1"/>
              </p:cNvSpPr>
              <p:nvPr/>
            </p:nvSpPr>
            <p:spPr bwMode="auto">
              <a:xfrm>
                <a:off x="2304" y="1008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" name="Group 38"/>
              <p:cNvGrpSpPr>
                <a:grpSpLocks/>
              </p:cNvGrpSpPr>
              <p:nvPr/>
            </p:nvGrpSpPr>
            <p:grpSpPr bwMode="auto">
              <a:xfrm>
                <a:off x="2304" y="912"/>
                <a:ext cx="144" cy="1200"/>
                <a:chOff x="2304" y="912"/>
                <a:chExt cx="144" cy="1200"/>
              </a:xfrm>
            </p:grpSpPr>
            <p:sp>
              <p:nvSpPr>
                <p:cNvPr id="104" name="AutoShape 39"/>
                <p:cNvSpPr>
                  <a:spLocks/>
                </p:cNvSpPr>
                <p:nvPr/>
              </p:nvSpPr>
              <p:spPr bwMode="auto">
                <a:xfrm rot="5400000" flipV="1">
                  <a:off x="2328" y="888"/>
                  <a:ext cx="96" cy="144"/>
                </a:xfrm>
                <a:prstGeom prst="leftBracket">
                  <a:avLst>
                    <a:gd name="adj" fmla="val 75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" name="AutoShape 40"/>
                <p:cNvSpPr>
                  <a:spLocks/>
                </p:cNvSpPr>
                <p:nvPr/>
              </p:nvSpPr>
              <p:spPr bwMode="auto">
                <a:xfrm rot="-5400000">
                  <a:off x="2328" y="1992"/>
                  <a:ext cx="96" cy="144"/>
                </a:xfrm>
                <a:prstGeom prst="leftBracket">
                  <a:avLst>
                    <a:gd name="adj" fmla="val 75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" name="Line 41"/>
                <p:cNvSpPr>
                  <a:spLocks noChangeShapeType="1"/>
                </p:cNvSpPr>
                <p:nvPr/>
              </p:nvSpPr>
              <p:spPr bwMode="auto">
                <a:xfrm>
                  <a:off x="2448" y="1008"/>
                  <a:ext cx="0" cy="10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3" name="Group 42"/>
            <p:cNvGrpSpPr>
              <a:grpSpLocks/>
            </p:cNvGrpSpPr>
            <p:nvPr/>
          </p:nvGrpSpPr>
          <p:grpSpPr bwMode="auto">
            <a:xfrm>
              <a:off x="6715132" y="4343400"/>
              <a:ext cx="228600" cy="1905000"/>
              <a:chOff x="2304" y="912"/>
              <a:chExt cx="144" cy="1200"/>
            </a:xfrm>
          </p:grpSpPr>
          <p:sp>
            <p:nvSpPr>
              <p:cNvPr id="97" name="Line 43"/>
              <p:cNvSpPr>
                <a:spLocks noChangeShapeType="1"/>
              </p:cNvSpPr>
              <p:nvPr/>
            </p:nvSpPr>
            <p:spPr bwMode="auto">
              <a:xfrm>
                <a:off x="2304" y="1008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" name="Group 44"/>
              <p:cNvGrpSpPr>
                <a:grpSpLocks/>
              </p:cNvGrpSpPr>
              <p:nvPr/>
            </p:nvGrpSpPr>
            <p:grpSpPr bwMode="auto">
              <a:xfrm>
                <a:off x="2304" y="912"/>
                <a:ext cx="144" cy="1200"/>
                <a:chOff x="2304" y="912"/>
                <a:chExt cx="144" cy="1200"/>
              </a:xfrm>
            </p:grpSpPr>
            <p:sp>
              <p:nvSpPr>
                <p:cNvPr id="99" name="AutoShape 45"/>
                <p:cNvSpPr>
                  <a:spLocks/>
                </p:cNvSpPr>
                <p:nvPr/>
              </p:nvSpPr>
              <p:spPr bwMode="auto">
                <a:xfrm rot="5400000" flipV="1">
                  <a:off x="2328" y="888"/>
                  <a:ext cx="96" cy="144"/>
                </a:xfrm>
                <a:prstGeom prst="leftBracket">
                  <a:avLst>
                    <a:gd name="adj" fmla="val 75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" name="AutoShape 46"/>
                <p:cNvSpPr>
                  <a:spLocks/>
                </p:cNvSpPr>
                <p:nvPr/>
              </p:nvSpPr>
              <p:spPr bwMode="auto">
                <a:xfrm rot="-5400000">
                  <a:off x="2328" y="1992"/>
                  <a:ext cx="96" cy="144"/>
                </a:xfrm>
                <a:prstGeom prst="leftBracket">
                  <a:avLst>
                    <a:gd name="adj" fmla="val 75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" name="Line 47"/>
                <p:cNvSpPr>
                  <a:spLocks noChangeShapeType="1"/>
                </p:cNvSpPr>
                <p:nvPr/>
              </p:nvSpPr>
              <p:spPr bwMode="auto">
                <a:xfrm>
                  <a:off x="2448" y="1008"/>
                  <a:ext cx="0" cy="10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4" name="Group 48"/>
            <p:cNvGrpSpPr>
              <a:grpSpLocks/>
            </p:cNvGrpSpPr>
            <p:nvPr/>
          </p:nvGrpSpPr>
          <p:grpSpPr bwMode="auto">
            <a:xfrm>
              <a:off x="7248532" y="4343400"/>
              <a:ext cx="228600" cy="1905000"/>
              <a:chOff x="2304" y="912"/>
              <a:chExt cx="144" cy="1200"/>
            </a:xfrm>
          </p:grpSpPr>
          <p:sp>
            <p:nvSpPr>
              <p:cNvPr id="92" name="Line 49"/>
              <p:cNvSpPr>
                <a:spLocks noChangeShapeType="1"/>
              </p:cNvSpPr>
              <p:nvPr/>
            </p:nvSpPr>
            <p:spPr bwMode="auto">
              <a:xfrm>
                <a:off x="2304" y="1008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3" name="Group 50"/>
              <p:cNvGrpSpPr>
                <a:grpSpLocks/>
              </p:cNvGrpSpPr>
              <p:nvPr/>
            </p:nvGrpSpPr>
            <p:grpSpPr bwMode="auto">
              <a:xfrm>
                <a:off x="2304" y="912"/>
                <a:ext cx="144" cy="1200"/>
                <a:chOff x="2304" y="912"/>
                <a:chExt cx="144" cy="1200"/>
              </a:xfrm>
            </p:grpSpPr>
            <p:sp>
              <p:nvSpPr>
                <p:cNvPr id="94" name="AutoShape 51"/>
                <p:cNvSpPr>
                  <a:spLocks/>
                </p:cNvSpPr>
                <p:nvPr/>
              </p:nvSpPr>
              <p:spPr bwMode="auto">
                <a:xfrm rot="5400000" flipV="1">
                  <a:off x="2328" y="888"/>
                  <a:ext cx="96" cy="144"/>
                </a:xfrm>
                <a:prstGeom prst="leftBracket">
                  <a:avLst>
                    <a:gd name="adj" fmla="val 75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AutoShape 52"/>
                <p:cNvSpPr>
                  <a:spLocks/>
                </p:cNvSpPr>
                <p:nvPr/>
              </p:nvSpPr>
              <p:spPr bwMode="auto">
                <a:xfrm rot="-5400000">
                  <a:off x="2328" y="1992"/>
                  <a:ext cx="96" cy="144"/>
                </a:xfrm>
                <a:prstGeom prst="leftBracket">
                  <a:avLst>
                    <a:gd name="adj" fmla="val 75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Line 53"/>
                <p:cNvSpPr>
                  <a:spLocks noChangeShapeType="1"/>
                </p:cNvSpPr>
                <p:nvPr/>
              </p:nvSpPr>
              <p:spPr bwMode="auto">
                <a:xfrm>
                  <a:off x="2448" y="1008"/>
                  <a:ext cx="0" cy="10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5" name="Oval 54"/>
            <p:cNvSpPr>
              <a:spLocks noChangeArrowheads="1"/>
            </p:cNvSpPr>
            <p:nvPr/>
          </p:nvSpPr>
          <p:spPr bwMode="auto">
            <a:xfrm>
              <a:off x="6105532" y="4953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55"/>
            <p:cNvSpPr>
              <a:spLocks noChangeArrowheads="1"/>
            </p:cNvSpPr>
            <p:nvPr/>
          </p:nvSpPr>
          <p:spPr bwMode="auto">
            <a:xfrm>
              <a:off x="6638932" y="4953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56"/>
            <p:cNvSpPr>
              <a:spLocks noChangeArrowheads="1"/>
            </p:cNvSpPr>
            <p:nvPr/>
          </p:nvSpPr>
          <p:spPr bwMode="auto">
            <a:xfrm>
              <a:off x="7172332" y="4953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57"/>
            <p:cNvSpPr>
              <a:spLocks noChangeArrowheads="1"/>
            </p:cNvSpPr>
            <p:nvPr/>
          </p:nvSpPr>
          <p:spPr bwMode="auto">
            <a:xfrm>
              <a:off x="6105532" y="4419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58"/>
            <p:cNvSpPr>
              <a:spLocks noChangeArrowheads="1"/>
            </p:cNvSpPr>
            <p:nvPr/>
          </p:nvSpPr>
          <p:spPr bwMode="auto">
            <a:xfrm>
              <a:off x="6105532" y="5486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59"/>
            <p:cNvSpPr>
              <a:spLocks noChangeArrowheads="1"/>
            </p:cNvSpPr>
            <p:nvPr/>
          </p:nvSpPr>
          <p:spPr bwMode="auto">
            <a:xfrm>
              <a:off x="6638932" y="4419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60"/>
            <p:cNvSpPr>
              <a:spLocks noChangeArrowheads="1"/>
            </p:cNvSpPr>
            <p:nvPr/>
          </p:nvSpPr>
          <p:spPr bwMode="auto">
            <a:xfrm>
              <a:off x="6638932" y="5486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61"/>
            <p:cNvSpPr>
              <a:spLocks noChangeArrowheads="1"/>
            </p:cNvSpPr>
            <p:nvPr/>
          </p:nvSpPr>
          <p:spPr bwMode="auto">
            <a:xfrm>
              <a:off x="7172332" y="4419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62"/>
            <p:cNvSpPr>
              <a:spLocks noChangeArrowheads="1"/>
            </p:cNvSpPr>
            <p:nvPr/>
          </p:nvSpPr>
          <p:spPr bwMode="auto">
            <a:xfrm>
              <a:off x="7172332" y="5486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63"/>
            <p:cNvSpPr>
              <a:spLocks noChangeArrowheads="1"/>
            </p:cNvSpPr>
            <p:nvPr/>
          </p:nvSpPr>
          <p:spPr bwMode="auto">
            <a:xfrm>
              <a:off x="6105532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64"/>
            <p:cNvSpPr>
              <a:spLocks noChangeArrowheads="1"/>
            </p:cNvSpPr>
            <p:nvPr/>
          </p:nvSpPr>
          <p:spPr bwMode="auto">
            <a:xfrm>
              <a:off x="6638932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65"/>
            <p:cNvSpPr>
              <a:spLocks noChangeArrowheads="1"/>
            </p:cNvSpPr>
            <p:nvPr/>
          </p:nvSpPr>
          <p:spPr bwMode="auto">
            <a:xfrm>
              <a:off x="7172332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66"/>
            <p:cNvSpPr>
              <a:spLocks noChangeArrowheads="1"/>
            </p:cNvSpPr>
            <p:nvPr/>
          </p:nvSpPr>
          <p:spPr bwMode="auto">
            <a:xfrm>
              <a:off x="5572132" y="4953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AutoShape 68"/>
            <p:cNvSpPr>
              <a:spLocks/>
            </p:cNvSpPr>
            <p:nvPr/>
          </p:nvSpPr>
          <p:spPr bwMode="auto">
            <a:xfrm>
              <a:off x="7705732" y="4343400"/>
              <a:ext cx="152400" cy="1828800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 Box 69"/>
            <p:cNvSpPr txBox="1">
              <a:spLocks noChangeArrowheads="1"/>
            </p:cNvSpPr>
            <p:nvPr/>
          </p:nvSpPr>
          <p:spPr bwMode="auto">
            <a:xfrm>
              <a:off x="7781932" y="5029200"/>
              <a:ext cx="6032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i="1"/>
                <a:t>n</a:t>
              </a:r>
              <a:endParaRPr lang="en-US" sz="2400">
                <a:sym typeface="Symbol" pitchFamily="18" charset="2"/>
              </a:endParaRPr>
            </a:p>
          </p:txBody>
        </p:sp>
        <p:sp>
          <p:nvSpPr>
            <p:cNvPr id="90" name="AutoShape 70"/>
            <p:cNvSpPr>
              <a:spLocks/>
            </p:cNvSpPr>
            <p:nvPr/>
          </p:nvSpPr>
          <p:spPr bwMode="auto">
            <a:xfrm rot="5400000" flipV="1">
              <a:off x="6410332" y="5486400"/>
              <a:ext cx="152400" cy="1828800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Text Box 71"/>
            <p:cNvSpPr txBox="1">
              <a:spLocks noChangeArrowheads="1"/>
            </p:cNvSpPr>
            <p:nvPr/>
          </p:nvSpPr>
          <p:spPr bwMode="auto">
            <a:xfrm>
              <a:off x="6105532" y="6400800"/>
              <a:ext cx="6032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i="1"/>
                <a:t>m</a:t>
              </a:r>
              <a:endParaRPr lang="en-US" sz="2400">
                <a:sym typeface="Symbol" pitchFamily="18" charset="2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48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6500826" cy="928670"/>
          </a:xfrm>
        </p:spPr>
        <p:txBody>
          <a:bodyPr/>
          <a:lstStyle/>
          <a:p>
            <a:r>
              <a:rPr lang="en-US" dirty="0" smtClean="0"/>
              <a:t>Binary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4214818"/>
            <a:ext cx="7429552" cy="2643182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BT(d) has </a:t>
            </a:r>
            <a:r>
              <a:rPr lang="en-US" i="1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 = 2</a:t>
            </a:r>
            <a:r>
              <a:rPr lang="en-US" i="1" baseline="30000" dirty="0" smtClean="0">
                <a:sym typeface="Symbol"/>
              </a:rPr>
              <a:t>d</a:t>
            </a:r>
            <a:r>
              <a:rPr lang="en-US" dirty="0" smtClean="0">
                <a:sym typeface="Symbol"/>
              </a:rPr>
              <a:t>1 processors</a:t>
            </a:r>
            <a:endParaRPr lang="en-US" dirty="0" smtClean="0"/>
          </a:p>
          <a:p>
            <a:r>
              <a:rPr lang="en-US" dirty="0" smtClean="0"/>
              <a:t>degree(</a:t>
            </a:r>
            <a:r>
              <a:rPr lang="en-US" i="1" dirty="0" smtClean="0"/>
              <a:t>BT(d)</a:t>
            </a:r>
            <a:r>
              <a:rPr lang="en-US" dirty="0" smtClean="0"/>
              <a:t>) = 3 </a:t>
            </a:r>
          </a:p>
          <a:p>
            <a:pPr lvl="1"/>
            <a:r>
              <a:rPr lang="en-US" b="1" dirty="0" smtClean="0"/>
              <a:t>O(1)</a:t>
            </a:r>
          </a:p>
          <a:p>
            <a:r>
              <a:rPr lang="en-US" dirty="0" smtClean="0"/>
              <a:t>diameter(BT(</a:t>
            </a:r>
            <a:r>
              <a:rPr lang="en-US" i="1" dirty="0" smtClean="0"/>
              <a:t>d</a:t>
            </a:r>
            <a:r>
              <a:rPr lang="en-US" dirty="0" smtClean="0"/>
              <a:t>)) = 2(</a:t>
            </a:r>
            <a:r>
              <a:rPr lang="en-US" i="1" dirty="0" smtClean="0"/>
              <a:t>d</a:t>
            </a:r>
            <a:r>
              <a:rPr lang="en-US" dirty="0" smtClean="0">
                <a:sym typeface="Symbol"/>
              </a:rPr>
              <a:t>1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>
                <a:sym typeface="Symbol"/>
              </a:rPr>
              <a:t>O(log(</a:t>
            </a:r>
            <a:r>
              <a:rPr lang="en-US" b="1" i="1" dirty="0" smtClean="0">
                <a:sym typeface="Symbol"/>
              </a:rPr>
              <a:t>n</a:t>
            </a:r>
            <a:r>
              <a:rPr lang="en-US" b="1" dirty="0" smtClean="0">
                <a:sym typeface="Symbol"/>
              </a:rPr>
              <a:t>))</a:t>
            </a:r>
          </a:p>
          <a:p>
            <a:r>
              <a:rPr lang="en-US" dirty="0" err="1" smtClean="0"/>
              <a:t>bw</a:t>
            </a:r>
            <a:r>
              <a:rPr lang="en-US" dirty="0" smtClean="0"/>
              <a:t>(</a:t>
            </a:r>
            <a:r>
              <a:rPr lang="en-US" i="1" dirty="0" smtClean="0"/>
              <a:t>BT(d)</a:t>
            </a:r>
            <a:r>
              <a:rPr lang="en-US" dirty="0" smtClean="0"/>
              <a:t>) = 1</a:t>
            </a:r>
          </a:p>
          <a:p>
            <a:pPr lvl="1"/>
            <a:r>
              <a:rPr lang="en-US" b="1" dirty="0" smtClean="0"/>
              <a:t>O(1)</a:t>
            </a:r>
            <a:endParaRPr lang="en-US" b="1" dirty="0"/>
          </a:p>
        </p:txBody>
      </p:sp>
      <p:sp>
        <p:nvSpPr>
          <p:cNvPr id="56" name="Rectangle 55"/>
          <p:cNvSpPr/>
          <p:nvPr/>
        </p:nvSpPr>
        <p:spPr>
          <a:xfrm>
            <a:off x="3786182" y="928670"/>
            <a:ext cx="571504" cy="500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143108" y="2143116"/>
            <a:ext cx="571504" cy="500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572132" y="2143116"/>
            <a:ext cx="571504" cy="500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28662" y="3357562"/>
            <a:ext cx="571504" cy="5000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357554" y="3357562"/>
            <a:ext cx="571504" cy="500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rot="10800000" flipV="1">
            <a:off x="2714612" y="1428736"/>
            <a:ext cx="1071570" cy="714380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464447" y="2678901"/>
            <a:ext cx="714380" cy="642942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357686" y="1428736"/>
            <a:ext cx="1214446" cy="714380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6200000" flipH="1">
            <a:off x="2678893" y="2678901"/>
            <a:ext cx="714380" cy="642942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4357686" y="3357562"/>
            <a:ext cx="571504" cy="500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786578" y="3357562"/>
            <a:ext cx="571504" cy="500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P6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rot="5400000">
            <a:off x="4893471" y="2678901"/>
            <a:ext cx="714380" cy="642942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 flipH="1">
            <a:off x="6107917" y="2678901"/>
            <a:ext cx="714380" cy="642942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ight Brace 68"/>
          <p:cNvSpPr/>
          <p:nvPr/>
        </p:nvSpPr>
        <p:spPr>
          <a:xfrm>
            <a:off x="7643834" y="785794"/>
            <a:ext cx="571504" cy="3071834"/>
          </a:xfrm>
          <a:prstGeom prst="rightBrace">
            <a:avLst>
              <a:gd name="adj1" fmla="val 12054"/>
              <a:gd name="adj2" fmla="val 503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8215338" y="214311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</a:t>
            </a:r>
            <a:r>
              <a:rPr lang="en-US" dirty="0" smtClean="0"/>
              <a:t> = 3</a:t>
            </a:r>
            <a:endParaRPr lang="en-US" dirty="0"/>
          </a:p>
        </p:txBody>
      </p:sp>
      <p:cxnSp>
        <p:nvCxnSpPr>
          <p:cNvPr id="19" name="Gerader Verbinder 18"/>
          <p:cNvCxnSpPr/>
          <p:nvPr/>
        </p:nvCxnSpPr>
        <p:spPr>
          <a:xfrm>
            <a:off x="3031507" y="1457615"/>
            <a:ext cx="466644" cy="57606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76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13" y="433388"/>
            <a:ext cx="7772400" cy="798512"/>
          </a:xfrm>
        </p:spPr>
        <p:txBody>
          <a:bodyPr/>
          <a:lstStyle/>
          <a:p>
            <a:r>
              <a:rPr lang="en-US" dirty="0" smtClean="0"/>
              <a:t>Hypercube</a:t>
            </a:r>
            <a:endParaRPr lang="en-US" dirty="0"/>
          </a:p>
        </p:txBody>
      </p:sp>
      <p:sp>
        <p:nvSpPr>
          <p:cNvPr id="185420" name="Text Box 76"/>
          <p:cNvSpPr txBox="1">
            <a:spLocks noChangeArrowheads="1"/>
          </p:cNvSpPr>
          <p:nvPr/>
        </p:nvSpPr>
        <p:spPr bwMode="auto">
          <a:xfrm>
            <a:off x="209550" y="1556792"/>
            <a:ext cx="8435975" cy="156966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sz="2400" dirty="0"/>
              <a:t>The </a:t>
            </a:r>
            <a:r>
              <a:rPr lang="en-GB" sz="2400" b="1" i="1" dirty="0" smtClean="0"/>
              <a:t>Hypercube</a:t>
            </a:r>
            <a:r>
              <a:rPr lang="en-GB" sz="2400" dirty="0"/>
              <a:t>, denoted by </a:t>
            </a:r>
            <a:r>
              <a:rPr lang="en-GB" sz="2400" b="1" i="1" dirty="0" err="1" smtClean="0"/>
              <a:t>Q</a:t>
            </a:r>
            <a:r>
              <a:rPr lang="en-GB" sz="2400" b="1" i="1" baseline="-25000" dirty="0" err="1" smtClean="0"/>
              <a:t>d</a:t>
            </a:r>
            <a:r>
              <a:rPr lang="en-GB" sz="2400" dirty="0" smtClean="0"/>
              <a:t> (</a:t>
            </a:r>
            <a:r>
              <a:rPr lang="en-GB" sz="2400" i="1" dirty="0" smtClean="0"/>
              <a:t>d</a:t>
            </a:r>
            <a:r>
              <a:rPr lang="en-GB" sz="2400" dirty="0" smtClean="0">
                <a:sym typeface="Symbol" pitchFamily="18" charset="2"/>
              </a:rPr>
              <a:t></a:t>
            </a:r>
            <a:r>
              <a:rPr lang="en-GB" sz="2400" dirty="0">
                <a:sym typeface="Symbol" pitchFamily="18" charset="2"/>
              </a:rPr>
              <a:t>1</a:t>
            </a:r>
            <a:r>
              <a:rPr lang="en-GB" sz="2400" dirty="0"/>
              <a:t>), is the graph that has vertices representing the </a:t>
            </a:r>
            <a:r>
              <a:rPr lang="en-GB" sz="2400" dirty="0" smtClean="0"/>
              <a:t>2</a:t>
            </a:r>
            <a:r>
              <a:rPr lang="en-GB" sz="2400" i="1" baseline="30000" dirty="0" smtClean="0"/>
              <a:t>d</a:t>
            </a:r>
            <a:r>
              <a:rPr lang="en-GB" sz="2400" dirty="0" smtClean="0"/>
              <a:t> </a:t>
            </a:r>
            <a:r>
              <a:rPr lang="en-GB" sz="2400" dirty="0"/>
              <a:t>bit strings of length </a:t>
            </a:r>
            <a:r>
              <a:rPr lang="en-GB" sz="2400" i="1" dirty="0" smtClean="0"/>
              <a:t>d</a:t>
            </a:r>
            <a:r>
              <a:rPr lang="en-GB" sz="2400" dirty="0" smtClean="0"/>
              <a:t>. </a:t>
            </a:r>
            <a:r>
              <a:rPr lang="en-GB" sz="2400" dirty="0"/>
              <a:t>Two vertices are adjacent if and only if the bit strings that they represent differ in </a:t>
            </a:r>
            <a:r>
              <a:rPr lang="en-GB" sz="2400" u="sng" dirty="0"/>
              <a:t>exactly</a:t>
            </a:r>
            <a:r>
              <a:rPr lang="en-GB" sz="2400" dirty="0"/>
              <a:t> one bit position.</a:t>
            </a:r>
          </a:p>
        </p:txBody>
      </p:sp>
      <p:sp>
        <p:nvSpPr>
          <p:cNvPr id="185421" name="Line 77"/>
          <p:cNvSpPr>
            <a:spLocks noChangeShapeType="1"/>
          </p:cNvSpPr>
          <p:nvPr/>
        </p:nvSpPr>
        <p:spPr bwMode="auto">
          <a:xfrm>
            <a:off x="2984500" y="615315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422" name="Line 78"/>
          <p:cNvSpPr>
            <a:spLocks noChangeShapeType="1"/>
          </p:cNvSpPr>
          <p:nvPr/>
        </p:nvSpPr>
        <p:spPr bwMode="auto">
          <a:xfrm flipV="1">
            <a:off x="4584700" y="462915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423" name="Line 79"/>
          <p:cNvSpPr>
            <a:spLocks noChangeShapeType="1"/>
          </p:cNvSpPr>
          <p:nvPr/>
        </p:nvSpPr>
        <p:spPr bwMode="auto">
          <a:xfrm>
            <a:off x="2984500" y="462915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424" name="Line 80"/>
          <p:cNvSpPr>
            <a:spLocks noChangeShapeType="1"/>
          </p:cNvSpPr>
          <p:nvPr/>
        </p:nvSpPr>
        <p:spPr bwMode="auto">
          <a:xfrm flipV="1">
            <a:off x="2984500" y="462915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2908300" y="4552950"/>
            <a:ext cx="1752600" cy="1676400"/>
            <a:chOff x="3552" y="1056"/>
            <a:chExt cx="1104" cy="1056"/>
          </a:xfrm>
        </p:grpSpPr>
        <p:sp>
          <p:nvSpPr>
            <p:cNvPr id="185426" name="Oval 82"/>
            <p:cNvSpPr>
              <a:spLocks noChangeArrowheads="1"/>
            </p:cNvSpPr>
            <p:nvPr/>
          </p:nvSpPr>
          <p:spPr bwMode="auto">
            <a:xfrm>
              <a:off x="3552" y="105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27" name="Oval 83"/>
            <p:cNvSpPr>
              <a:spLocks noChangeArrowheads="1"/>
            </p:cNvSpPr>
            <p:nvPr/>
          </p:nvSpPr>
          <p:spPr bwMode="auto">
            <a:xfrm>
              <a:off x="3552" y="201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28" name="Oval 84"/>
            <p:cNvSpPr>
              <a:spLocks noChangeArrowheads="1"/>
            </p:cNvSpPr>
            <p:nvPr/>
          </p:nvSpPr>
          <p:spPr bwMode="auto">
            <a:xfrm>
              <a:off x="4560" y="105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29" name="Oval 85"/>
            <p:cNvSpPr>
              <a:spLocks noChangeArrowheads="1"/>
            </p:cNvSpPr>
            <p:nvPr/>
          </p:nvSpPr>
          <p:spPr bwMode="auto">
            <a:xfrm>
              <a:off x="4560" y="201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5430" name="Line 86"/>
          <p:cNvSpPr>
            <a:spLocks noChangeShapeType="1"/>
          </p:cNvSpPr>
          <p:nvPr/>
        </p:nvSpPr>
        <p:spPr bwMode="auto">
          <a:xfrm flipV="1">
            <a:off x="6019800" y="4083050"/>
            <a:ext cx="762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431" name="Line 87"/>
          <p:cNvSpPr>
            <a:spLocks noChangeShapeType="1"/>
          </p:cNvSpPr>
          <p:nvPr/>
        </p:nvSpPr>
        <p:spPr bwMode="auto">
          <a:xfrm flipV="1">
            <a:off x="7620000" y="4083050"/>
            <a:ext cx="762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432" name="Line 88"/>
          <p:cNvSpPr>
            <a:spLocks noChangeShapeType="1"/>
          </p:cNvSpPr>
          <p:nvPr/>
        </p:nvSpPr>
        <p:spPr bwMode="auto">
          <a:xfrm flipV="1">
            <a:off x="7620000" y="5607050"/>
            <a:ext cx="762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433" name="Line 89"/>
          <p:cNvSpPr>
            <a:spLocks noChangeShapeType="1"/>
          </p:cNvSpPr>
          <p:nvPr/>
        </p:nvSpPr>
        <p:spPr bwMode="auto">
          <a:xfrm flipV="1">
            <a:off x="6019800" y="5607050"/>
            <a:ext cx="762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434" name="Line 90"/>
          <p:cNvSpPr>
            <a:spLocks noChangeShapeType="1"/>
          </p:cNvSpPr>
          <p:nvPr/>
        </p:nvSpPr>
        <p:spPr bwMode="auto">
          <a:xfrm>
            <a:off x="6019800" y="614045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435" name="Line 91"/>
          <p:cNvSpPr>
            <a:spLocks noChangeShapeType="1"/>
          </p:cNvSpPr>
          <p:nvPr/>
        </p:nvSpPr>
        <p:spPr bwMode="auto">
          <a:xfrm flipV="1">
            <a:off x="7620000" y="461645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436" name="Line 92"/>
          <p:cNvSpPr>
            <a:spLocks noChangeShapeType="1"/>
          </p:cNvSpPr>
          <p:nvPr/>
        </p:nvSpPr>
        <p:spPr bwMode="auto">
          <a:xfrm>
            <a:off x="6019800" y="461645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437" name="Line 93"/>
          <p:cNvSpPr>
            <a:spLocks noChangeShapeType="1"/>
          </p:cNvSpPr>
          <p:nvPr/>
        </p:nvSpPr>
        <p:spPr bwMode="auto">
          <a:xfrm flipV="1">
            <a:off x="6019800" y="461645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5943600" y="4540250"/>
            <a:ext cx="1752600" cy="1676400"/>
            <a:chOff x="3552" y="1056"/>
            <a:chExt cx="1104" cy="1056"/>
          </a:xfrm>
        </p:grpSpPr>
        <p:sp>
          <p:nvSpPr>
            <p:cNvPr id="185439" name="Oval 95"/>
            <p:cNvSpPr>
              <a:spLocks noChangeArrowheads="1"/>
            </p:cNvSpPr>
            <p:nvPr/>
          </p:nvSpPr>
          <p:spPr bwMode="auto">
            <a:xfrm>
              <a:off x="3552" y="105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40" name="Oval 96"/>
            <p:cNvSpPr>
              <a:spLocks noChangeArrowheads="1"/>
            </p:cNvSpPr>
            <p:nvPr/>
          </p:nvSpPr>
          <p:spPr bwMode="auto">
            <a:xfrm>
              <a:off x="3552" y="201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41" name="Oval 97"/>
            <p:cNvSpPr>
              <a:spLocks noChangeArrowheads="1"/>
            </p:cNvSpPr>
            <p:nvPr/>
          </p:nvSpPr>
          <p:spPr bwMode="auto">
            <a:xfrm>
              <a:off x="4560" y="105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42" name="Oval 98"/>
            <p:cNvSpPr>
              <a:spLocks noChangeArrowheads="1"/>
            </p:cNvSpPr>
            <p:nvPr/>
          </p:nvSpPr>
          <p:spPr bwMode="auto">
            <a:xfrm>
              <a:off x="4560" y="201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5443" name="Line 99"/>
          <p:cNvSpPr>
            <a:spLocks noChangeShapeType="1"/>
          </p:cNvSpPr>
          <p:nvPr/>
        </p:nvSpPr>
        <p:spPr bwMode="auto">
          <a:xfrm>
            <a:off x="6781800" y="560705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444" name="Line 100"/>
          <p:cNvSpPr>
            <a:spLocks noChangeShapeType="1"/>
          </p:cNvSpPr>
          <p:nvPr/>
        </p:nvSpPr>
        <p:spPr bwMode="auto">
          <a:xfrm flipV="1">
            <a:off x="8382000" y="408305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445" name="Line 101"/>
          <p:cNvSpPr>
            <a:spLocks noChangeShapeType="1"/>
          </p:cNvSpPr>
          <p:nvPr/>
        </p:nvSpPr>
        <p:spPr bwMode="auto">
          <a:xfrm>
            <a:off x="6781800" y="408305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446" name="Line 102"/>
          <p:cNvSpPr>
            <a:spLocks noChangeShapeType="1"/>
          </p:cNvSpPr>
          <p:nvPr/>
        </p:nvSpPr>
        <p:spPr bwMode="auto">
          <a:xfrm flipV="1">
            <a:off x="6781800" y="408305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03"/>
          <p:cNvGrpSpPr>
            <a:grpSpLocks/>
          </p:cNvGrpSpPr>
          <p:nvPr/>
        </p:nvGrpSpPr>
        <p:grpSpPr bwMode="auto">
          <a:xfrm>
            <a:off x="6705600" y="4006850"/>
            <a:ext cx="1752600" cy="1676400"/>
            <a:chOff x="3552" y="1056"/>
            <a:chExt cx="1104" cy="1056"/>
          </a:xfrm>
        </p:grpSpPr>
        <p:sp>
          <p:nvSpPr>
            <p:cNvPr id="185448" name="Oval 104"/>
            <p:cNvSpPr>
              <a:spLocks noChangeArrowheads="1"/>
            </p:cNvSpPr>
            <p:nvPr/>
          </p:nvSpPr>
          <p:spPr bwMode="auto">
            <a:xfrm>
              <a:off x="3552" y="105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49" name="Oval 105"/>
            <p:cNvSpPr>
              <a:spLocks noChangeArrowheads="1"/>
            </p:cNvSpPr>
            <p:nvPr/>
          </p:nvSpPr>
          <p:spPr bwMode="auto">
            <a:xfrm>
              <a:off x="3552" y="201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50" name="Oval 106"/>
            <p:cNvSpPr>
              <a:spLocks noChangeArrowheads="1"/>
            </p:cNvSpPr>
            <p:nvPr/>
          </p:nvSpPr>
          <p:spPr bwMode="auto">
            <a:xfrm>
              <a:off x="4560" y="105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51" name="Oval 107"/>
            <p:cNvSpPr>
              <a:spLocks noChangeArrowheads="1"/>
            </p:cNvSpPr>
            <p:nvPr/>
          </p:nvSpPr>
          <p:spPr bwMode="auto">
            <a:xfrm>
              <a:off x="4560" y="201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5452" name="Text Box 108"/>
          <p:cNvSpPr txBox="1">
            <a:spLocks noChangeArrowheads="1"/>
          </p:cNvSpPr>
          <p:nvPr/>
        </p:nvSpPr>
        <p:spPr bwMode="auto">
          <a:xfrm>
            <a:off x="3490913" y="3648075"/>
            <a:ext cx="581025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sz="2800" b="1"/>
              <a:t>Q</a:t>
            </a:r>
            <a:r>
              <a:rPr lang="en-GB" sz="2800" b="1" baseline="-25000"/>
              <a:t>2</a:t>
            </a:r>
            <a:endParaRPr lang="en-GB" sz="2800" b="1"/>
          </a:p>
        </p:txBody>
      </p:sp>
      <p:sp>
        <p:nvSpPr>
          <p:cNvPr id="185453" name="Text Box 109"/>
          <p:cNvSpPr txBox="1">
            <a:spLocks noChangeArrowheads="1"/>
          </p:cNvSpPr>
          <p:nvPr/>
        </p:nvSpPr>
        <p:spPr bwMode="auto">
          <a:xfrm>
            <a:off x="7256463" y="3386138"/>
            <a:ext cx="581025" cy="5191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sz="2800" b="1"/>
              <a:t>Q</a:t>
            </a:r>
            <a:r>
              <a:rPr lang="en-GB" sz="2800" b="1" baseline="-25000"/>
              <a:t>3</a:t>
            </a:r>
            <a:endParaRPr lang="en-GB" sz="2800" b="1"/>
          </a:p>
        </p:txBody>
      </p:sp>
      <p:grpSp>
        <p:nvGrpSpPr>
          <p:cNvPr id="5" name="Group 110"/>
          <p:cNvGrpSpPr>
            <a:grpSpLocks/>
          </p:cNvGrpSpPr>
          <p:nvPr/>
        </p:nvGrpSpPr>
        <p:grpSpPr bwMode="auto">
          <a:xfrm>
            <a:off x="2740025" y="4019550"/>
            <a:ext cx="2165350" cy="2632075"/>
            <a:chOff x="3878" y="624"/>
            <a:chExt cx="1364" cy="1658"/>
          </a:xfrm>
        </p:grpSpPr>
        <p:sp>
          <p:nvSpPr>
            <p:cNvPr id="185455" name="Text Box 111"/>
            <p:cNvSpPr txBox="1">
              <a:spLocks noChangeArrowheads="1"/>
            </p:cNvSpPr>
            <p:nvPr/>
          </p:nvSpPr>
          <p:spPr bwMode="auto">
            <a:xfrm>
              <a:off x="3926" y="1994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GB"/>
                <a:t>00</a:t>
              </a:r>
            </a:p>
          </p:txBody>
        </p:sp>
        <p:sp>
          <p:nvSpPr>
            <p:cNvPr id="185456" name="Text Box 112"/>
            <p:cNvSpPr txBox="1">
              <a:spLocks noChangeArrowheads="1"/>
            </p:cNvSpPr>
            <p:nvPr/>
          </p:nvSpPr>
          <p:spPr bwMode="auto">
            <a:xfrm>
              <a:off x="4934" y="1994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GB"/>
                <a:t>01</a:t>
              </a:r>
            </a:p>
          </p:txBody>
        </p:sp>
        <p:sp>
          <p:nvSpPr>
            <p:cNvPr id="185457" name="Text Box 113"/>
            <p:cNvSpPr txBox="1">
              <a:spLocks noChangeArrowheads="1"/>
            </p:cNvSpPr>
            <p:nvPr/>
          </p:nvSpPr>
          <p:spPr bwMode="auto">
            <a:xfrm>
              <a:off x="3878" y="650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GB"/>
                <a:t>10</a:t>
              </a:r>
            </a:p>
          </p:txBody>
        </p:sp>
        <p:sp>
          <p:nvSpPr>
            <p:cNvPr id="185458" name="Text Box 114"/>
            <p:cNvSpPr txBox="1">
              <a:spLocks noChangeArrowheads="1"/>
            </p:cNvSpPr>
            <p:nvPr/>
          </p:nvSpPr>
          <p:spPr bwMode="auto">
            <a:xfrm>
              <a:off x="4934" y="624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GB"/>
                <a:t>11</a:t>
              </a:r>
            </a:p>
          </p:txBody>
        </p:sp>
      </p:grpSp>
      <p:grpSp>
        <p:nvGrpSpPr>
          <p:cNvPr id="6" name="Group 115"/>
          <p:cNvGrpSpPr>
            <a:grpSpLocks/>
          </p:cNvGrpSpPr>
          <p:nvPr/>
        </p:nvGrpSpPr>
        <p:grpSpPr bwMode="auto">
          <a:xfrm>
            <a:off x="5257800" y="3590925"/>
            <a:ext cx="3886200" cy="3006725"/>
            <a:chOff x="1584" y="2138"/>
            <a:chExt cx="2448" cy="1894"/>
          </a:xfrm>
        </p:grpSpPr>
        <p:sp>
          <p:nvSpPr>
            <p:cNvPr id="185460" name="Text Box 116"/>
            <p:cNvSpPr txBox="1">
              <a:spLocks noChangeArrowheads="1"/>
            </p:cNvSpPr>
            <p:nvPr/>
          </p:nvSpPr>
          <p:spPr bwMode="auto">
            <a:xfrm>
              <a:off x="1824" y="3744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GB"/>
                <a:t>000</a:t>
              </a:r>
            </a:p>
          </p:txBody>
        </p:sp>
        <p:sp>
          <p:nvSpPr>
            <p:cNvPr id="185461" name="Text Box 117"/>
            <p:cNvSpPr txBox="1">
              <a:spLocks noChangeArrowheads="1"/>
            </p:cNvSpPr>
            <p:nvPr/>
          </p:nvSpPr>
          <p:spPr bwMode="auto">
            <a:xfrm>
              <a:off x="2928" y="3744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GB"/>
                <a:t>001</a:t>
              </a:r>
            </a:p>
          </p:txBody>
        </p:sp>
        <p:sp>
          <p:nvSpPr>
            <p:cNvPr id="185462" name="Text Box 118"/>
            <p:cNvSpPr txBox="1">
              <a:spLocks noChangeArrowheads="1"/>
            </p:cNvSpPr>
            <p:nvPr/>
          </p:nvSpPr>
          <p:spPr bwMode="auto">
            <a:xfrm>
              <a:off x="3628" y="3264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GB"/>
                <a:t>011</a:t>
              </a:r>
            </a:p>
          </p:txBody>
        </p:sp>
        <p:sp>
          <p:nvSpPr>
            <p:cNvPr id="185463" name="Text Box 119"/>
            <p:cNvSpPr txBox="1">
              <a:spLocks noChangeArrowheads="1"/>
            </p:cNvSpPr>
            <p:nvPr/>
          </p:nvSpPr>
          <p:spPr bwMode="auto">
            <a:xfrm>
              <a:off x="2140" y="3216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GB"/>
                <a:t>010</a:t>
              </a:r>
            </a:p>
          </p:txBody>
        </p:sp>
        <p:sp>
          <p:nvSpPr>
            <p:cNvPr id="185464" name="Text Box 120"/>
            <p:cNvSpPr txBox="1">
              <a:spLocks noChangeArrowheads="1"/>
            </p:cNvSpPr>
            <p:nvPr/>
          </p:nvSpPr>
          <p:spPr bwMode="auto">
            <a:xfrm>
              <a:off x="1584" y="2640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GB"/>
                <a:t>100</a:t>
              </a:r>
            </a:p>
          </p:txBody>
        </p:sp>
        <p:sp>
          <p:nvSpPr>
            <p:cNvPr id="185465" name="Text Box 121"/>
            <p:cNvSpPr txBox="1">
              <a:spLocks noChangeArrowheads="1"/>
            </p:cNvSpPr>
            <p:nvPr/>
          </p:nvSpPr>
          <p:spPr bwMode="auto">
            <a:xfrm>
              <a:off x="2294" y="2138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GB"/>
                <a:t>110</a:t>
              </a:r>
            </a:p>
          </p:txBody>
        </p:sp>
        <p:sp>
          <p:nvSpPr>
            <p:cNvPr id="185466" name="Text Box 122"/>
            <p:cNvSpPr txBox="1">
              <a:spLocks noChangeArrowheads="1"/>
            </p:cNvSpPr>
            <p:nvPr/>
          </p:nvSpPr>
          <p:spPr bwMode="auto">
            <a:xfrm>
              <a:off x="3398" y="2138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GB"/>
                <a:t>111</a:t>
              </a:r>
            </a:p>
          </p:txBody>
        </p:sp>
        <p:sp>
          <p:nvSpPr>
            <p:cNvPr id="185467" name="Text Box 123"/>
            <p:cNvSpPr txBox="1">
              <a:spLocks noChangeArrowheads="1"/>
            </p:cNvSpPr>
            <p:nvPr/>
          </p:nvSpPr>
          <p:spPr bwMode="auto">
            <a:xfrm>
              <a:off x="2774" y="2474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GB"/>
                <a:t>101</a:t>
              </a:r>
            </a:p>
          </p:txBody>
        </p:sp>
      </p:grpSp>
      <p:sp>
        <p:nvSpPr>
          <p:cNvPr id="185468" name="Line 124"/>
          <p:cNvSpPr>
            <a:spLocks noChangeShapeType="1"/>
          </p:cNvSpPr>
          <p:nvPr/>
        </p:nvSpPr>
        <p:spPr bwMode="auto">
          <a:xfrm>
            <a:off x="776288" y="4646613"/>
            <a:ext cx="1336675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472" name="Text Box 128"/>
          <p:cNvSpPr txBox="1">
            <a:spLocks noChangeArrowheads="1"/>
          </p:cNvSpPr>
          <p:nvPr/>
        </p:nvSpPr>
        <p:spPr bwMode="auto">
          <a:xfrm>
            <a:off x="1195388" y="3676650"/>
            <a:ext cx="581025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sz="2800" b="1"/>
              <a:t>Q</a:t>
            </a:r>
            <a:r>
              <a:rPr lang="en-GB" sz="2800" b="1" baseline="-25000"/>
              <a:t>1</a:t>
            </a:r>
            <a:endParaRPr lang="en-GB" sz="2800" b="1"/>
          </a:p>
        </p:txBody>
      </p:sp>
      <p:grpSp>
        <p:nvGrpSpPr>
          <p:cNvPr id="7" name="Group 129"/>
          <p:cNvGrpSpPr>
            <a:grpSpLocks/>
          </p:cNvGrpSpPr>
          <p:nvPr/>
        </p:nvGrpSpPr>
        <p:grpSpPr bwMode="auto">
          <a:xfrm>
            <a:off x="581025" y="4152900"/>
            <a:ext cx="1670050" cy="457200"/>
            <a:chOff x="326" y="1274"/>
            <a:chExt cx="1983" cy="288"/>
          </a:xfrm>
        </p:grpSpPr>
        <p:sp>
          <p:nvSpPr>
            <p:cNvPr id="185474" name="Text Box 130"/>
            <p:cNvSpPr txBox="1">
              <a:spLocks noChangeArrowheads="1"/>
            </p:cNvSpPr>
            <p:nvPr/>
          </p:nvSpPr>
          <p:spPr bwMode="auto">
            <a:xfrm>
              <a:off x="326" y="1274"/>
              <a:ext cx="4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GB"/>
                <a:t>0</a:t>
              </a:r>
            </a:p>
          </p:txBody>
        </p:sp>
        <p:sp>
          <p:nvSpPr>
            <p:cNvPr id="185475" name="Text Box 131"/>
            <p:cNvSpPr txBox="1">
              <a:spLocks noChangeArrowheads="1"/>
            </p:cNvSpPr>
            <p:nvPr/>
          </p:nvSpPr>
          <p:spPr bwMode="auto">
            <a:xfrm>
              <a:off x="1910" y="1274"/>
              <a:ext cx="3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GB"/>
                <a:t>1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27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54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5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5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5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5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5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54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5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8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8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854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85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8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8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85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8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8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8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8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8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18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8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8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18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420" grpId="0" animBg="1" autoUpdateAnimBg="0"/>
      <p:bldP spid="185421" grpId="0" animBg="1"/>
      <p:bldP spid="185422" grpId="0" animBg="1"/>
      <p:bldP spid="185423" grpId="0" animBg="1"/>
      <p:bldP spid="185424" grpId="0" animBg="1"/>
      <p:bldP spid="185430" grpId="0" animBg="1"/>
      <p:bldP spid="185431" grpId="0" animBg="1"/>
      <p:bldP spid="185432" grpId="0" animBg="1"/>
      <p:bldP spid="185433" grpId="0" animBg="1"/>
      <p:bldP spid="185434" grpId="0" animBg="1"/>
      <p:bldP spid="185435" grpId="0" animBg="1"/>
      <p:bldP spid="185436" grpId="0" animBg="1"/>
      <p:bldP spid="185437" grpId="0" animBg="1"/>
      <p:bldP spid="185443" grpId="0" animBg="1"/>
      <p:bldP spid="185444" grpId="0" animBg="1"/>
      <p:bldP spid="185445" grpId="0" animBg="1"/>
      <p:bldP spid="185446" grpId="0" animBg="1"/>
      <p:bldP spid="185452" grpId="0" build="p" animBg="1" autoUpdateAnimBg="0"/>
      <p:bldP spid="185453" grpId="0" build="p" animBg="1" autoUpdateAnimBg="0" advAuto="0"/>
      <p:bldP spid="185468" grpId="0" animBg="1"/>
      <p:bldP spid="185472" grpId="0" build="p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253442" cy="533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Hypercube</a:t>
            </a:r>
            <a:endParaRPr lang="en-US" sz="3600" dirty="0"/>
          </a:p>
        </p:txBody>
      </p:sp>
      <p:sp>
        <p:nvSpPr>
          <p:cNvPr id="294916" name="Freeform 4"/>
          <p:cNvSpPr>
            <a:spLocks/>
          </p:cNvSpPr>
          <p:nvPr/>
        </p:nvSpPr>
        <p:spPr bwMode="auto">
          <a:xfrm>
            <a:off x="2024050" y="647704"/>
            <a:ext cx="3962400" cy="8382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1248" y="0"/>
              </a:cxn>
              <a:cxn ang="0">
                <a:pos x="2496" y="528"/>
              </a:cxn>
            </a:cxnLst>
            <a:rect l="0" t="0" r="r" b="b"/>
            <a:pathLst>
              <a:path w="2496" h="528">
                <a:moveTo>
                  <a:pt x="0" y="528"/>
                </a:moveTo>
                <a:cubicBezTo>
                  <a:pt x="416" y="264"/>
                  <a:pt x="832" y="0"/>
                  <a:pt x="1248" y="0"/>
                </a:cubicBezTo>
                <a:cubicBezTo>
                  <a:pt x="1664" y="0"/>
                  <a:pt x="2080" y="264"/>
                  <a:pt x="2496" y="52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17" name="Freeform 5"/>
          <p:cNvSpPr>
            <a:spLocks/>
          </p:cNvSpPr>
          <p:nvPr/>
        </p:nvSpPr>
        <p:spPr bwMode="auto">
          <a:xfrm flipV="1">
            <a:off x="2024050" y="3086104"/>
            <a:ext cx="3962400" cy="8382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1248" y="0"/>
              </a:cxn>
              <a:cxn ang="0">
                <a:pos x="2496" y="528"/>
              </a:cxn>
            </a:cxnLst>
            <a:rect l="0" t="0" r="r" b="b"/>
            <a:pathLst>
              <a:path w="2496" h="528">
                <a:moveTo>
                  <a:pt x="0" y="528"/>
                </a:moveTo>
                <a:cubicBezTo>
                  <a:pt x="416" y="264"/>
                  <a:pt x="832" y="0"/>
                  <a:pt x="1248" y="0"/>
                </a:cubicBezTo>
                <a:cubicBezTo>
                  <a:pt x="1664" y="0"/>
                  <a:pt x="2080" y="264"/>
                  <a:pt x="2496" y="52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18" name="Line 6"/>
          <p:cNvSpPr>
            <a:spLocks noChangeShapeType="1"/>
          </p:cNvSpPr>
          <p:nvPr/>
        </p:nvSpPr>
        <p:spPr bwMode="auto">
          <a:xfrm flipV="1">
            <a:off x="1185850" y="1485904"/>
            <a:ext cx="914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19" name="Line 7"/>
          <p:cNvSpPr>
            <a:spLocks noChangeShapeType="1"/>
          </p:cNvSpPr>
          <p:nvPr/>
        </p:nvSpPr>
        <p:spPr bwMode="auto">
          <a:xfrm flipV="1">
            <a:off x="2633650" y="1562104"/>
            <a:ext cx="914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0" name="Line 8"/>
          <p:cNvSpPr>
            <a:spLocks noChangeShapeType="1"/>
          </p:cNvSpPr>
          <p:nvPr/>
        </p:nvSpPr>
        <p:spPr bwMode="auto">
          <a:xfrm flipV="1">
            <a:off x="1262050" y="3009904"/>
            <a:ext cx="914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1" name="Line 9"/>
          <p:cNvSpPr>
            <a:spLocks noChangeShapeType="1"/>
          </p:cNvSpPr>
          <p:nvPr/>
        </p:nvSpPr>
        <p:spPr bwMode="auto">
          <a:xfrm flipV="1">
            <a:off x="2633650" y="3162304"/>
            <a:ext cx="914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2" name="Line 10"/>
          <p:cNvSpPr>
            <a:spLocks noChangeShapeType="1"/>
          </p:cNvSpPr>
          <p:nvPr/>
        </p:nvSpPr>
        <p:spPr bwMode="auto">
          <a:xfrm>
            <a:off x="1414450" y="4000504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3" name="Line 11"/>
          <p:cNvSpPr>
            <a:spLocks noChangeShapeType="1"/>
          </p:cNvSpPr>
          <p:nvPr/>
        </p:nvSpPr>
        <p:spPr bwMode="auto">
          <a:xfrm>
            <a:off x="1338250" y="2400304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4" name="Line 12"/>
          <p:cNvSpPr>
            <a:spLocks noChangeShapeType="1"/>
          </p:cNvSpPr>
          <p:nvPr/>
        </p:nvSpPr>
        <p:spPr bwMode="auto">
          <a:xfrm>
            <a:off x="2024050" y="3086104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5" name="Line 13"/>
          <p:cNvSpPr>
            <a:spLocks noChangeShapeType="1"/>
          </p:cNvSpPr>
          <p:nvPr/>
        </p:nvSpPr>
        <p:spPr bwMode="auto">
          <a:xfrm>
            <a:off x="2024050" y="1485904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6" name="Line 14"/>
          <p:cNvSpPr>
            <a:spLocks noChangeShapeType="1"/>
          </p:cNvSpPr>
          <p:nvPr/>
        </p:nvSpPr>
        <p:spPr bwMode="auto">
          <a:xfrm>
            <a:off x="1262050" y="2400304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7" name="Line 15"/>
          <p:cNvSpPr>
            <a:spLocks noChangeShapeType="1"/>
          </p:cNvSpPr>
          <p:nvPr/>
        </p:nvSpPr>
        <p:spPr bwMode="auto">
          <a:xfrm>
            <a:off x="2709850" y="2400304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8" name="Line 16"/>
          <p:cNvSpPr>
            <a:spLocks noChangeShapeType="1"/>
          </p:cNvSpPr>
          <p:nvPr/>
        </p:nvSpPr>
        <p:spPr bwMode="auto">
          <a:xfrm>
            <a:off x="3548050" y="1485904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9" name="Line 17"/>
          <p:cNvSpPr>
            <a:spLocks noChangeShapeType="1"/>
          </p:cNvSpPr>
          <p:nvPr/>
        </p:nvSpPr>
        <p:spPr bwMode="auto">
          <a:xfrm>
            <a:off x="2024050" y="1562104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32" name="Oval 20"/>
          <p:cNvSpPr>
            <a:spLocks noChangeArrowheads="1"/>
          </p:cNvSpPr>
          <p:nvPr/>
        </p:nvSpPr>
        <p:spPr bwMode="auto">
          <a:xfrm>
            <a:off x="1795450" y="2857504"/>
            <a:ext cx="533400" cy="533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0100</a:t>
            </a:r>
          </a:p>
        </p:txBody>
      </p:sp>
      <p:sp>
        <p:nvSpPr>
          <p:cNvPr id="294936" name="Oval 24"/>
          <p:cNvSpPr>
            <a:spLocks noChangeArrowheads="1"/>
          </p:cNvSpPr>
          <p:nvPr/>
        </p:nvSpPr>
        <p:spPr bwMode="auto">
          <a:xfrm>
            <a:off x="3243250" y="1257304"/>
            <a:ext cx="533400" cy="533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0111</a:t>
            </a:r>
          </a:p>
        </p:txBody>
      </p:sp>
      <p:sp>
        <p:nvSpPr>
          <p:cNvPr id="294938" name="Line 26"/>
          <p:cNvSpPr>
            <a:spLocks noChangeShapeType="1"/>
          </p:cNvSpPr>
          <p:nvPr/>
        </p:nvSpPr>
        <p:spPr bwMode="auto">
          <a:xfrm flipV="1">
            <a:off x="5148250" y="1485904"/>
            <a:ext cx="914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39" name="Line 27"/>
          <p:cNvSpPr>
            <a:spLocks noChangeShapeType="1"/>
          </p:cNvSpPr>
          <p:nvPr/>
        </p:nvSpPr>
        <p:spPr bwMode="auto">
          <a:xfrm flipV="1">
            <a:off x="6596050" y="1562104"/>
            <a:ext cx="914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40" name="Line 28"/>
          <p:cNvSpPr>
            <a:spLocks noChangeShapeType="1"/>
          </p:cNvSpPr>
          <p:nvPr/>
        </p:nvSpPr>
        <p:spPr bwMode="auto">
          <a:xfrm flipV="1">
            <a:off x="5224450" y="3009904"/>
            <a:ext cx="914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41" name="Line 29"/>
          <p:cNvSpPr>
            <a:spLocks noChangeShapeType="1"/>
          </p:cNvSpPr>
          <p:nvPr/>
        </p:nvSpPr>
        <p:spPr bwMode="auto">
          <a:xfrm flipV="1">
            <a:off x="6596050" y="3162304"/>
            <a:ext cx="914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42" name="Line 30"/>
          <p:cNvSpPr>
            <a:spLocks noChangeShapeType="1"/>
          </p:cNvSpPr>
          <p:nvPr/>
        </p:nvSpPr>
        <p:spPr bwMode="auto">
          <a:xfrm>
            <a:off x="5376850" y="4000504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43" name="Line 31"/>
          <p:cNvSpPr>
            <a:spLocks noChangeShapeType="1"/>
          </p:cNvSpPr>
          <p:nvPr/>
        </p:nvSpPr>
        <p:spPr bwMode="auto">
          <a:xfrm>
            <a:off x="5300650" y="2400304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44" name="Line 32"/>
          <p:cNvSpPr>
            <a:spLocks noChangeShapeType="1"/>
          </p:cNvSpPr>
          <p:nvPr/>
        </p:nvSpPr>
        <p:spPr bwMode="auto">
          <a:xfrm>
            <a:off x="5986450" y="3086104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45" name="Line 33"/>
          <p:cNvSpPr>
            <a:spLocks noChangeShapeType="1"/>
          </p:cNvSpPr>
          <p:nvPr/>
        </p:nvSpPr>
        <p:spPr bwMode="auto">
          <a:xfrm>
            <a:off x="5986450" y="1485904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46" name="Line 34"/>
          <p:cNvSpPr>
            <a:spLocks noChangeShapeType="1"/>
          </p:cNvSpPr>
          <p:nvPr/>
        </p:nvSpPr>
        <p:spPr bwMode="auto">
          <a:xfrm>
            <a:off x="5224450" y="2400304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47" name="Line 35"/>
          <p:cNvSpPr>
            <a:spLocks noChangeShapeType="1"/>
          </p:cNvSpPr>
          <p:nvPr/>
        </p:nvSpPr>
        <p:spPr bwMode="auto">
          <a:xfrm>
            <a:off x="6672250" y="2400304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48" name="Line 36"/>
          <p:cNvSpPr>
            <a:spLocks noChangeShapeType="1"/>
          </p:cNvSpPr>
          <p:nvPr/>
        </p:nvSpPr>
        <p:spPr bwMode="auto">
          <a:xfrm>
            <a:off x="7510450" y="1485904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49" name="Line 37"/>
          <p:cNvSpPr>
            <a:spLocks noChangeShapeType="1"/>
          </p:cNvSpPr>
          <p:nvPr/>
        </p:nvSpPr>
        <p:spPr bwMode="auto">
          <a:xfrm>
            <a:off x="5986450" y="1562104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52" name="Oval 40"/>
          <p:cNvSpPr>
            <a:spLocks noChangeArrowheads="1"/>
          </p:cNvSpPr>
          <p:nvPr/>
        </p:nvSpPr>
        <p:spPr bwMode="auto">
          <a:xfrm>
            <a:off x="5757850" y="2857504"/>
            <a:ext cx="533400" cy="533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1100</a:t>
            </a:r>
          </a:p>
        </p:txBody>
      </p:sp>
      <p:sp>
        <p:nvSpPr>
          <p:cNvPr id="294954" name="Freeform 42"/>
          <p:cNvSpPr>
            <a:spLocks/>
          </p:cNvSpPr>
          <p:nvPr/>
        </p:nvSpPr>
        <p:spPr bwMode="auto">
          <a:xfrm>
            <a:off x="3700450" y="647704"/>
            <a:ext cx="3733800" cy="6858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1248" y="0"/>
              </a:cxn>
              <a:cxn ang="0">
                <a:pos x="2496" y="528"/>
              </a:cxn>
            </a:cxnLst>
            <a:rect l="0" t="0" r="r" b="b"/>
            <a:pathLst>
              <a:path w="2496" h="528">
                <a:moveTo>
                  <a:pt x="0" y="528"/>
                </a:moveTo>
                <a:cubicBezTo>
                  <a:pt x="416" y="264"/>
                  <a:pt x="832" y="0"/>
                  <a:pt x="1248" y="0"/>
                </a:cubicBezTo>
                <a:cubicBezTo>
                  <a:pt x="1664" y="0"/>
                  <a:pt x="2080" y="264"/>
                  <a:pt x="2496" y="52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65" name="Oval 53"/>
          <p:cNvSpPr>
            <a:spLocks noChangeArrowheads="1"/>
          </p:cNvSpPr>
          <p:nvPr/>
        </p:nvSpPr>
        <p:spPr bwMode="auto">
          <a:xfrm>
            <a:off x="7205650" y="1257304"/>
            <a:ext cx="533400" cy="533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1111</a:t>
            </a:r>
          </a:p>
        </p:txBody>
      </p:sp>
      <p:sp>
        <p:nvSpPr>
          <p:cNvPr id="294975" name="Freeform 63"/>
          <p:cNvSpPr>
            <a:spLocks/>
          </p:cNvSpPr>
          <p:nvPr/>
        </p:nvSpPr>
        <p:spPr bwMode="auto">
          <a:xfrm flipV="1">
            <a:off x="3624250" y="3086104"/>
            <a:ext cx="3962400" cy="8382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1248" y="0"/>
              </a:cxn>
              <a:cxn ang="0">
                <a:pos x="2496" y="528"/>
              </a:cxn>
            </a:cxnLst>
            <a:rect l="0" t="0" r="r" b="b"/>
            <a:pathLst>
              <a:path w="2496" h="528">
                <a:moveTo>
                  <a:pt x="0" y="528"/>
                </a:moveTo>
                <a:cubicBezTo>
                  <a:pt x="416" y="264"/>
                  <a:pt x="832" y="0"/>
                  <a:pt x="1248" y="0"/>
                </a:cubicBezTo>
                <a:cubicBezTo>
                  <a:pt x="1664" y="0"/>
                  <a:pt x="2080" y="264"/>
                  <a:pt x="2496" y="52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78" name="Oval 66"/>
          <p:cNvSpPr>
            <a:spLocks noChangeArrowheads="1"/>
          </p:cNvSpPr>
          <p:nvPr/>
        </p:nvSpPr>
        <p:spPr bwMode="auto">
          <a:xfrm>
            <a:off x="7205650" y="2857504"/>
            <a:ext cx="533400" cy="533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1101</a:t>
            </a:r>
          </a:p>
        </p:txBody>
      </p:sp>
      <p:sp>
        <p:nvSpPr>
          <p:cNvPr id="294982" name="Oval 70"/>
          <p:cNvSpPr>
            <a:spLocks noChangeArrowheads="1"/>
          </p:cNvSpPr>
          <p:nvPr/>
        </p:nvSpPr>
        <p:spPr bwMode="auto">
          <a:xfrm>
            <a:off x="3243250" y="2857504"/>
            <a:ext cx="533400" cy="533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0101</a:t>
            </a:r>
          </a:p>
        </p:txBody>
      </p:sp>
      <p:sp>
        <p:nvSpPr>
          <p:cNvPr id="294984" name="Freeform 72"/>
          <p:cNvSpPr>
            <a:spLocks/>
          </p:cNvSpPr>
          <p:nvPr/>
        </p:nvSpPr>
        <p:spPr bwMode="auto">
          <a:xfrm flipV="1">
            <a:off x="1262050" y="4000504"/>
            <a:ext cx="3962400" cy="8382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1248" y="0"/>
              </a:cxn>
              <a:cxn ang="0">
                <a:pos x="2496" y="528"/>
              </a:cxn>
            </a:cxnLst>
            <a:rect l="0" t="0" r="r" b="b"/>
            <a:pathLst>
              <a:path w="2496" h="528">
                <a:moveTo>
                  <a:pt x="0" y="528"/>
                </a:moveTo>
                <a:cubicBezTo>
                  <a:pt x="416" y="264"/>
                  <a:pt x="832" y="0"/>
                  <a:pt x="1248" y="0"/>
                </a:cubicBezTo>
                <a:cubicBezTo>
                  <a:pt x="1664" y="0"/>
                  <a:pt x="2080" y="264"/>
                  <a:pt x="2496" y="52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87" name="Oval 75"/>
          <p:cNvSpPr>
            <a:spLocks noChangeArrowheads="1"/>
          </p:cNvSpPr>
          <p:nvPr/>
        </p:nvSpPr>
        <p:spPr bwMode="auto">
          <a:xfrm>
            <a:off x="1033450" y="3695704"/>
            <a:ext cx="533400" cy="533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0000</a:t>
            </a:r>
          </a:p>
        </p:txBody>
      </p:sp>
      <p:sp>
        <p:nvSpPr>
          <p:cNvPr id="294991" name="Oval 79"/>
          <p:cNvSpPr>
            <a:spLocks noChangeArrowheads="1"/>
          </p:cNvSpPr>
          <p:nvPr/>
        </p:nvSpPr>
        <p:spPr bwMode="auto">
          <a:xfrm>
            <a:off x="4995850" y="3695704"/>
            <a:ext cx="533400" cy="533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1000</a:t>
            </a:r>
          </a:p>
        </p:txBody>
      </p:sp>
      <p:sp>
        <p:nvSpPr>
          <p:cNvPr id="294993" name="Freeform 81"/>
          <p:cNvSpPr>
            <a:spLocks/>
          </p:cNvSpPr>
          <p:nvPr/>
        </p:nvSpPr>
        <p:spPr bwMode="auto">
          <a:xfrm flipV="1">
            <a:off x="2786050" y="4000504"/>
            <a:ext cx="3962400" cy="8382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1248" y="0"/>
              </a:cxn>
              <a:cxn ang="0">
                <a:pos x="2496" y="528"/>
              </a:cxn>
            </a:cxnLst>
            <a:rect l="0" t="0" r="r" b="b"/>
            <a:pathLst>
              <a:path w="2496" h="528">
                <a:moveTo>
                  <a:pt x="0" y="528"/>
                </a:moveTo>
                <a:cubicBezTo>
                  <a:pt x="416" y="264"/>
                  <a:pt x="832" y="0"/>
                  <a:pt x="1248" y="0"/>
                </a:cubicBezTo>
                <a:cubicBezTo>
                  <a:pt x="1664" y="0"/>
                  <a:pt x="2080" y="264"/>
                  <a:pt x="2496" y="52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96" name="Oval 84"/>
          <p:cNvSpPr>
            <a:spLocks noChangeArrowheads="1"/>
          </p:cNvSpPr>
          <p:nvPr/>
        </p:nvSpPr>
        <p:spPr bwMode="auto">
          <a:xfrm>
            <a:off x="2481250" y="3695704"/>
            <a:ext cx="533400" cy="533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0001</a:t>
            </a:r>
          </a:p>
        </p:txBody>
      </p:sp>
      <p:sp>
        <p:nvSpPr>
          <p:cNvPr id="295000" name="Oval 88"/>
          <p:cNvSpPr>
            <a:spLocks noChangeArrowheads="1"/>
          </p:cNvSpPr>
          <p:nvPr/>
        </p:nvSpPr>
        <p:spPr bwMode="auto">
          <a:xfrm>
            <a:off x="6443650" y="3695704"/>
            <a:ext cx="533400" cy="533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1001</a:t>
            </a:r>
          </a:p>
        </p:txBody>
      </p:sp>
      <p:sp>
        <p:nvSpPr>
          <p:cNvPr id="295004" name="Oval 92"/>
          <p:cNvSpPr>
            <a:spLocks noChangeArrowheads="1"/>
          </p:cNvSpPr>
          <p:nvPr/>
        </p:nvSpPr>
        <p:spPr bwMode="auto">
          <a:xfrm>
            <a:off x="1795450" y="1257304"/>
            <a:ext cx="533400" cy="533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0110</a:t>
            </a:r>
          </a:p>
        </p:txBody>
      </p:sp>
      <p:sp>
        <p:nvSpPr>
          <p:cNvPr id="295008" name="Oval 96"/>
          <p:cNvSpPr>
            <a:spLocks noChangeArrowheads="1"/>
          </p:cNvSpPr>
          <p:nvPr/>
        </p:nvSpPr>
        <p:spPr bwMode="auto">
          <a:xfrm>
            <a:off x="5757850" y="1257304"/>
            <a:ext cx="533400" cy="533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1110</a:t>
            </a:r>
          </a:p>
        </p:txBody>
      </p:sp>
      <p:sp>
        <p:nvSpPr>
          <p:cNvPr id="295010" name="Freeform 98"/>
          <p:cNvSpPr>
            <a:spLocks/>
          </p:cNvSpPr>
          <p:nvPr/>
        </p:nvSpPr>
        <p:spPr bwMode="auto">
          <a:xfrm>
            <a:off x="1262050" y="1409704"/>
            <a:ext cx="3962400" cy="8382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1248" y="0"/>
              </a:cxn>
              <a:cxn ang="0">
                <a:pos x="2496" y="528"/>
              </a:cxn>
            </a:cxnLst>
            <a:rect l="0" t="0" r="r" b="b"/>
            <a:pathLst>
              <a:path w="2496" h="528">
                <a:moveTo>
                  <a:pt x="0" y="528"/>
                </a:moveTo>
                <a:cubicBezTo>
                  <a:pt x="416" y="264"/>
                  <a:pt x="832" y="0"/>
                  <a:pt x="1248" y="0"/>
                </a:cubicBezTo>
                <a:cubicBezTo>
                  <a:pt x="1664" y="0"/>
                  <a:pt x="2080" y="264"/>
                  <a:pt x="2496" y="52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011" name="Freeform 99"/>
          <p:cNvSpPr>
            <a:spLocks/>
          </p:cNvSpPr>
          <p:nvPr/>
        </p:nvSpPr>
        <p:spPr bwMode="auto">
          <a:xfrm>
            <a:off x="2786050" y="1485904"/>
            <a:ext cx="3962400" cy="8382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1248" y="0"/>
              </a:cxn>
              <a:cxn ang="0">
                <a:pos x="2496" y="528"/>
              </a:cxn>
            </a:cxnLst>
            <a:rect l="0" t="0" r="r" b="b"/>
            <a:pathLst>
              <a:path w="2496" h="528">
                <a:moveTo>
                  <a:pt x="0" y="528"/>
                </a:moveTo>
                <a:cubicBezTo>
                  <a:pt x="416" y="264"/>
                  <a:pt x="832" y="0"/>
                  <a:pt x="1248" y="0"/>
                </a:cubicBezTo>
                <a:cubicBezTo>
                  <a:pt x="1664" y="0"/>
                  <a:pt x="2080" y="264"/>
                  <a:pt x="2496" y="52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Content Placeholder 2"/>
          <p:cNvSpPr>
            <a:spLocks noGrp="1"/>
          </p:cNvSpPr>
          <p:nvPr>
            <p:ph idx="1"/>
          </p:nvPr>
        </p:nvSpPr>
        <p:spPr>
          <a:xfrm>
            <a:off x="214282" y="5000636"/>
            <a:ext cx="8429684" cy="1857364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HC(</a:t>
            </a:r>
            <a:r>
              <a:rPr lang="en-US" i="1" dirty="0" smtClean="0"/>
              <a:t>d</a:t>
            </a:r>
            <a:r>
              <a:rPr lang="en-US" dirty="0" smtClean="0"/>
              <a:t>) = Hypercube of degree 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endParaRPr lang="en-US" baseline="-25000" dirty="0" smtClean="0"/>
          </a:p>
          <a:p>
            <a:pPr lvl="1"/>
            <a:r>
              <a:rPr lang="en-US" dirty="0" smtClean="0"/>
              <a:t>Number of processors: </a:t>
            </a:r>
            <a:r>
              <a:rPr lang="en-US" i="1" dirty="0" smtClean="0"/>
              <a:t>n</a:t>
            </a:r>
            <a:r>
              <a:rPr lang="en-US" dirty="0" smtClean="0"/>
              <a:t> = 2</a:t>
            </a:r>
            <a:r>
              <a:rPr lang="en-US" i="1" baseline="30000" dirty="0" smtClean="0"/>
              <a:t>d</a:t>
            </a:r>
          </a:p>
          <a:p>
            <a:pPr lvl="1"/>
            <a:r>
              <a:rPr lang="en-US" dirty="0" smtClean="0"/>
              <a:t>degree(</a:t>
            </a:r>
            <a:r>
              <a:rPr lang="en-US" i="1" dirty="0" smtClean="0"/>
              <a:t>HC(d)</a:t>
            </a:r>
            <a:r>
              <a:rPr lang="en-US" dirty="0" smtClean="0"/>
              <a:t>) = </a:t>
            </a:r>
            <a:r>
              <a:rPr lang="en-US" i="1" dirty="0" smtClean="0"/>
              <a:t>d </a:t>
            </a:r>
            <a:r>
              <a:rPr lang="en-US" dirty="0" smtClean="0"/>
              <a:t>= </a:t>
            </a:r>
            <a:r>
              <a:rPr lang="en-US" i="1" dirty="0" smtClean="0"/>
              <a:t>O</a:t>
            </a:r>
            <a:r>
              <a:rPr lang="en-US" dirty="0" smtClean="0"/>
              <a:t>(log(</a:t>
            </a:r>
            <a:r>
              <a:rPr lang="en-US" i="1" dirty="0" smtClean="0"/>
              <a:t>n</a:t>
            </a:r>
            <a:r>
              <a:rPr lang="en-US" dirty="0" smtClean="0"/>
              <a:t>))</a:t>
            </a:r>
            <a:endParaRPr lang="en-US" i="1" dirty="0" smtClean="0"/>
          </a:p>
          <a:p>
            <a:pPr lvl="1"/>
            <a:r>
              <a:rPr lang="en-US" dirty="0" smtClean="0"/>
              <a:t>diameter(HC(</a:t>
            </a:r>
            <a:r>
              <a:rPr lang="en-US" i="1" dirty="0" smtClean="0"/>
              <a:t>d</a:t>
            </a:r>
            <a:r>
              <a:rPr lang="en-US" dirty="0" smtClean="0"/>
              <a:t>)) = </a:t>
            </a:r>
            <a:r>
              <a:rPr lang="en-US" i="1" dirty="0" smtClean="0"/>
              <a:t>d</a:t>
            </a:r>
            <a:r>
              <a:rPr lang="en-US" dirty="0" smtClean="0"/>
              <a:t> = </a:t>
            </a:r>
            <a:r>
              <a:rPr lang="en-US" i="1" dirty="0" smtClean="0"/>
              <a:t>O</a:t>
            </a:r>
            <a:r>
              <a:rPr lang="en-US" dirty="0" smtClean="0"/>
              <a:t>(log(</a:t>
            </a:r>
            <a:r>
              <a:rPr lang="en-US" i="1" dirty="0" smtClean="0"/>
              <a:t>n</a:t>
            </a:r>
            <a:r>
              <a:rPr lang="en-US" dirty="0" smtClean="0"/>
              <a:t>))</a:t>
            </a:r>
            <a:endParaRPr lang="en-US" i="1" dirty="0" smtClean="0">
              <a:sym typeface="Symbol"/>
            </a:endParaRPr>
          </a:p>
          <a:p>
            <a:pPr lvl="1"/>
            <a:r>
              <a:rPr lang="en-US" dirty="0" err="1" smtClean="0"/>
              <a:t>bw</a:t>
            </a:r>
            <a:r>
              <a:rPr lang="en-US" dirty="0" smtClean="0"/>
              <a:t>(</a:t>
            </a:r>
            <a:r>
              <a:rPr lang="en-US" i="1" dirty="0" smtClean="0"/>
              <a:t>HC(d)</a:t>
            </a:r>
            <a:r>
              <a:rPr lang="en-US" dirty="0" smtClean="0"/>
              <a:t>) = </a:t>
            </a:r>
            <a:r>
              <a:rPr lang="en-US" i="1" dirty="0" smtClean="0"/>
              <a:t>n</a:t>
            </a:r>
            <a:r>
              <a:rPr lang="en-US" dirty="0" smtClean="0"/>
              <a:t>/2 =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94957" name="Oval 45"/>
          <p:cNvSpPr>
            <a:spLocks noChangeArrowheads="1"/>
          </p:cNvSpPr>
          <p:nvPr/>
        </p:nvSpPr>
        <p:spPr bwMode="auto">
          <a:xfrm>
            <a:off x="1033450" y="2095504"/>
            <a:ext cx="533400" cy="533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0010</a:t>
            </a:r>
          </a:p>
        </p:txBody>
      </p:sp>
      <p:sp>
        <p:nvSpPr>
          <p:cNvPr id="294961" name="Oval 49"/>
          <p:cNvSpPr>
            <a:spLocks noChangeArrowheads="1"/>
          </p:cNvSpPr>
          <p:nvPr/>
        </p:nvSpPr>
        <p:spPr bwMode="auto">
          <a:xfrm>
            <a:off x="2481250" y="2095504"/>
            <a:ext cx="533400" cy="533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0011</a:t>
            </a:r>
          </a:p>
        </p:txBody>
      </p:sp>
      <p:sp>
        <p:nvSpPr>
          <p:cNvPr id="294969" name="Oval 57"/>
          <p:cNvSpPr>
            <a:spLocks noChangeArrowheads="1"/>
          </p:cNvSpPr>
          <p:nvPr/>
        </p:nvSpPr>
        <p:spPr bwMode="auto">
          <a:xfrm>
            <a:off x="6443650" y="2095504"/>
            <a:ext cx="533400" cy="533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1011</a:t>
            </a:r>
          </a:p>
        </p:txBody>
      </p:sp>
      <p:sp>
        <p:nvSpPr>
          <p:cNvPr id="294973" name="Oval 61"/>
          <p:cNvSpPr>
            <a:spLocks noChangeArrowheads="1"/>
          </p:cNvSpPr>
          <p:nvPr/>
        </p:nvSpPr>
        <p:spPr bwMode="auto">
          <a:xfrm>
            <a:off x="4995850" y="2095504"/>
            <a:ext cx="533400" cy="533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1010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E8FB-FCA8-4981-9E0E-D9F5946805F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PRAM</a:t>
            </a:r>
          </a:p>
          <a:p>
            <a:r>
              <a:rPr lang="en-US" dirty="0" smtClean="0"/>
              <a:t>Network Topologies</a:t>
            </a:r>
          </a:p>
          <a:p>
            <a:r>
              <a:rPr lang="en-US" dirty="0" smtClean="0"/>
              <a:t>Amdahl’s and Gustafson’s Laws</a:t>
            </a:r>
          </a:p>
          <a:p>
            <a:r>
              <a:rPr lang="en-US" dirty="0" smtClean="0"/>
              <a:t>Foster’s Parallel Algorithm Design Methodology</a:t>
            </a:r>
          </a:p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7775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9756" y="47941"/>
            <a:ext cx="8964488" cy="1000132"/>
          </a:xfrm>
        </p:spPr>
        <p:txBody>
          <a:bodyPr>
            <a:normAutofit fontScale="90000"/>
          </a:bodyPr>
          <a:lstStyle/>
          <a:p>
            <a:r>
              <a:rPr lang="en-US" dirty="0"/>
              <a:t>Criteria to Evaluate </a:t>
            </a:r>
            <a:r>
              <a:rPr lang="en-US" dirty="0" smtClean="0"/>
              <a:t>Network </a:t>
            </a:r>
            <a:r>
              <a:rPr lang="en-US" dirty="0"/>
              <a:t>Topologies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3789040"/>
            <a:ext cx="8856984" cy="2952328"/>
          </a:xfrm>
          <a:noFill/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b="1" i="1" u="sng" dirty="0" smtClean="0"/>
              <a:t>Low</a:t>
            </a:r>
            <a:r>
              <a:rPr lang="en-US" b="1" dirty="0" smtClean="0"/>
              <a:t> Diameter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 order to </a:t>
            </a:r>
            <a:r>
              <a:rPr lang="en-US" dirty="0"/>
              <a:t>support </a:t>
            </a:r>
            <a:r>
              <a:rPr lang="en-US" dirty="0" smtClean="0"/>
              <a:t>efficient </a:t>
            </a:r>
            <a:r>
              <a:rPr lang="en-US" dirty="0"/>
              <a:t>communication between any </a:t>
            </a:r>
            <a:r>
              <a:rPr lang="en-US" dirty="0" smtClean="0"/>
              <a:t>pair of processors </a:t>
            </a:r>
          </a:p>
          <a:p>
            <a:pPr>
              <a:lnSpc>
                <a:spcPct val="90000"/>
              </a:lnSpc>
            </a:pPr>
            <a:r>
              <a:rPr lang="en-US" b="1" i="1" u="sng" dirty="0" smtClean="0"/>
              <a:t>High</a:t>
            </a:r>
            <a:r>
              <a:rPr lang="en-US" b="1" dirty="0" smtClean="0"/>
              <a:t> Bisection Width</a:t>
            </a:r>
            <a:r>
              <a:rPr lang="en-US" dirty="0" smtClean="0"/>
              <a:t>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low </a:t>
            </a:r>
            <a:r>
              <a:rPr lang="en-US" dirty="0" smtClean="0"/>
              <a:t>bisection width </a:t>
            </a:r>
            <a:r>
              <a:rPr lang="en-US" dirty="0"/>
              <a:t>can slow down many collective communication operations and thus </a:t>
            </a:r>
            <a:r>
              <a:rPr lang="en-US" dirty="0" smtClean="0"/>
              <a:t>can severely </a:t>
            </a:r>
            <a:r>
              <a:rPr lang="en-US" dirty="0"/>
              <a:t>limit the performance of </a:t>
            </a:r>
            <a:r>
              <a:rPr lang="en-US" dirty="0" smtClean="0"/>
              <a:t>applications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However</a:t>
            </a:r>
            <a:r>
              <a:rPr lang="en-US" dirty="0"/>
              <a:t>, achieving </a:t>
            </a:r>
            <a:r>
              <a:rPr lang="en-US" dirty="0" smtClean="0"/>
              <a:t>high bisection width </a:t>
            </a:r>
            <a:r>
              <a:rPr lang="en-US" dirty="0"/>
              <a:t>may require non-constant network </a:t>
            </a:r>
            <a:r>
              <a:rPr lang="en-US" dirty="0" smtClean="0"/>
              <a:t>degree</a:t>
            </a:r>
          </a:p>
          <a:p>
            <a:pPr>
              <a:lnSpc>
                <a:spcPct val="90000"/>
              </a:lnSpc>
            </a:pPr>
            <a:r>
              <a:rPr lang="en-US" b="1" i="1" u="sng" dirty="0" smtClean="0"/>
              <a:t>Constant</a:t>
            </a:r>
            <a:r>
              <a:rPr lang="en-US" dirty="0" smtClean="0"/>
              <a:t> degree (i.e. independent </a:t>
            </a:r>
            <a:r>
              <a:rPr lang="en-US" dirty="0"/>
              <a:t>of </a:t>
            </a:r>
            <a:r>
              <a:rPr lang="en-US" dirty="0" smtClean="0"/>
              <a:t>network </a:t>
            </a:r>
            <a:r>
              <a:rPr lang="en-US" dirty="0"/>
              <a:t>size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allows </a:t>
            </a:r>
            <a:r>
              <a:rPr lang="en-US" dirty="0"/>
              <a:t>a network to </a:t>
            </a:r>
            <a:r>
              <a:rPr lang="en-US" dirty="0" smtClean="0"/>
              <a:t>scale to </a:t>
            </a:r>
            <a:r>
              <a:rPr lang="en-US" dirty="0"/>
              <a:t>a large number of nodes without the need of adding an excessive number </a:t>
            </a:r>
            <a:r>
              <a:rPr lang="en-US" dirty="0" smtClean="0"/>
              <a:t>of connections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8370419"/>
                  </p:ext>
                </p:extLst>
              </p:nvPr>
            </p:nvGraphicFramePr>
            <p:xfrm>
              <a:off x="1067780" y="1203960"/>
              <a:ext cx="700844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2110">
                      <a:extLst>
                        <a:ext uri="{9D8B030D-6E8A-4147-A177-3AD203B41FA5}">
                          <a16:colId xmlns="" xmlns:a16="http://schemas.microsoft.com/office/drawing/2014/main" val="1357578574"/>
                        </a:ext>
                      </a:extLst>
                    </a:gridCol>
                    <a:gridCol w="1752110">
                      <a:extLst>
                        <a:ext uri="{9D8B030D-6E8A-4147-A177-3AD203B41FA5}">
                          <a16:colId xmlns="" xmlns:a16="http://schemas.microsoft.com/office/drawing/2014/main" val="4057835452"/>
                        </a:ext>
                      </a:extLst>
                    </a:gridCol>
                    <a:gridCol w="1752110">
                      <a:extLst>
                        <a:ext uri="{9D8B030D-6E8A-4147-A177-3AD203B41FA5}">
                          <a16:colId xmlns="" xmlns:a16="http://schemas.microsoft.com/office/drawing/2014/main" val="3134626195"/>
                        </a:ext>
                      </a:extLst>
                    </a:gridCol>
                    <a:gridCol w="1752110">
                      <a:extLst>
                        <a:ext uri="{9D8B030D-6E8A-4147-A177-3AD203B41FA5}">
                          <a16:colId xmlns="" xmlns:a16="http://schemas.microsoft.com/office/drawing/2014/main" val="189366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/>
                            <a:t>Topology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/>
                            <a:t>Degree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/>
                            <a:t>Diameter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/>
                            <a:t>Bisection-Width</a:t>
                          </a:r>
                          <a:endParaRPr lang="en-US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6459247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/>
                            <a:t>Linear Array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noProof="0" dirty="0" smtClean="0"/>
                            <a:t>O</a:t>
                          </a:r>
                          <a:r>
                            <a:rPr lang="en-US" noProof="0" dirty="0" smtClean="0"/>
                            <a:t>(1)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noProof="0" dirty="0" smtClean="0"/>
                            <a:t>O</a:t>
                          </a:r>
                          <a:r>
                            <a:rPr lang="en-US" noProof="0" dirty="0" smtClean="0"/>
                            <a:t>(n)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noProof="0" dirty="0" smtClean="0"/>
                            <a:t>O</a:t>
                          </a:r>
                          <a:r>
                            <a:rPr lang="en-US" noProof="0" dirty="0" smtClean="0"/>
                            <a:t>(1)</a:t>
                          </a:r>
                          <a:endParaRPr lang="en-US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146772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/>
                            <a:t>2D Mesh/Torus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noProof="0" dirty="0" smtClean="0"/>
                            <a:t>O</a:t>
                          </a:r>
                          <a:r>
                            <a:rPr lang="en-US" noProof="0" dirty="0" smtClean="0"/>
                            <a:t>(1)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noProof="0" dirty="0" smtClean="0"/>
                            <a:t>O</a:t>
                          </a:r>
                          <a:r>
                            <a:rPr lang="en-US" noProof="0" dirty="0" smtClean="0"/>
                            <a:t>(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i="1" noProof="0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noProof="0" dirty="0" smtClean="0"/>
                            <a:t>)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noProof="0" dirty="0" smtClean="0"/>
                            <a:t>O</a:t>
                          </a:r>
                          <a:r>
                            <a:rPr lang="en-US" noProof="0" dirty="0" smtClean="0"/>
                            <a:t>(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i="1" noProof="0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noProof="0" dirty="0" smtClean="0"/>
                            <a:t>)</a:t>
                          </a:r>
                          <a:endParaRPr lang="en-US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664336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/>
                            <a:t>3D Mesh/Torus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noProof="0" dirty="0" smtClean="0"/>
                            <a:t>O</a:t>
                          </a:r>
                          <a:r>
                            <a:rPr lang="en-US" noProof="0" dirty="0" smtClean="0"/>
                            <a:t>(1)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1" noProof="0" dirty="0" smtClean="0"/>
                            <a:t>O</a:t>
                          </a:r>
                          <a:r>
                            <a:rPr lang="en-US" noProof="0" dirty="0" smtClean="0"/>
                            <a:t>(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n-US" i="1" noProof="0" smtClean="0">
                                      <a:latin typeface="Cambria Math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noProof="0" dirty="0" smtClean="0"/>
                            <a:t>)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noProof="0" dirty="0" smtClean="0"/>
                            <a:t>O</a:t>
                          </a:r>
                          <a:r>
                            <a:rPr lang="en-US" noProof="0" dirty="0" smtClean="0"/>
                            <a:t>(n</a:t>
                          </a:r>
                          <a:r>
                            <a:rPr lang="en-US" baseline="30000" noProof="0" dirty="0" smtClean="0"/>
                            <a:t>2/3</a:t>
                          </a:r>
                          <a:r>
                            <a:rPr lang="en-US" noProof="0" dirty="0" smtClean="0"/>
                            <a:t>)</a:t>
                          </a:r>
                          <a:endParaRPr lang="en-US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0050372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/>
                            <a:t>Binary Tree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noProof="0" dirty="0" smtClean="0"/>
                            <a:t>O</a:t>
                          </a:r>
                          <a:r>
                            <a:rPr lang="en-US" noProof="0" dirty="0" smtClean="0"/>
                            <a:t>(1)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noProof="0" dirty="0" smtClean="0"/>
                            <a:t>O</a:t>
                          </a:r>
                          <a:r>
                            <a:rPr lang="en-US" noProof="0" dirty="0" smtClean="0"/>
                            <a:t>(log(</a:t>
                          </a:r>
                          <a:r>
                            <a:rPr lang="en-US" i="1" noProof="0" dirty="0" smtClean="0"/>
                            <a:t>n</a:t>
                          </a:r>
                          <a:r>
                            <a:rPr lang="en-US" noProof="0" dirty="0" smtClean="0"/>
                            <a:t>))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noProof="0" dirty="0" smtClean="0"/>
                            <a:t>O</a:t>
                          </a:r>
                          <a:r>
                            <a:rPr lang="en-US" noProof="0" dirty="0" smtClean="0"/>
                            <a:t>(1)</a:t>
                          </a:r>
                          <a:endParaRPr lang="en-US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2113714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/>
                            <a:t>Hypercube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noProof="0" dirty="0" smtClean="0"/>
                            <a:t>O</a:t>
                          </a:r>
                          <a:r>
                            <a:rPr lang="en-US" noProof="0" dirty="0" smtClean="0"/>
                            <a:t>(log(</a:t>
                          </a:r>
                          <a:r>
                            <a:rPr lang="en-US" i="1" noProof="0" dirty="0" smtClean="0"/>
                            <a:t>n</a:t>
                          </a:r>
                          <a:r>
                            <a:rPr lang="en-US" noProof="0" dirty="0" smtClean="0"/>
                            <a:t>))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noProof="0" dirty="0" smtClean="0"/>
                            <a:t>O</a:t>
                          </a:r>
                          <a:r>
                            <a:rPr lang="en-US" noProof="0" dirty="0" smtClean="0"/>
                            <a:t>(log(</a:t>
                          </a:r>
                          <a:r>
                            <a:rPr lang="en-US" i="1" noProof="0" dirty="0" smtClean="0"/>
                            <a:t>n</a:t>
                          </a:r>
                          <a:r>
                            <a:rPr lang="en-US" noProof="0" dirty="0" smtClean="0"/>
                            <a:t>))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noProof="0" dirty="0" smtClean="0"/>
                            <a:t>O</a:t>
                          </a:r>
                          <a:r>
                            <a:rPr lang="en-US" noProof="0" dirty="0" smtClean="0"/>
                            <a:t>(</a:t>
                          </a:r>
                          <a:r>
                            <a:rPr lang="en-US" i="1" noProof="0" dirty="0" smtClean="0"/>
                            <a:t>n</a:t>
                          </a:r>
                          <a:r>
                            <a:rPr lang="en-US" noProof="0" dirty="0" smtClean="0"/>
                            <a:t>)</a:t>
                          </a:r>
                          <a:endParaRPr lang="en-US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9225539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8370419"/>
                  </p:ext>
                </p:extLst>
              </p:nvPr>
            </p:nvGraphicFramePr>
            <p:xfrm>
              <a:off x="1067780" y="1203960"/>
              <a:ext cx="700844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211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357578574"/>
                        </a:ext>
                      </a:extLst>
                    </a:gridCol>
                    <a:gridCol w="175211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057835452"/>
                        </a:ext>
                      </a:extLst>
                    </a:gridCol>
                    <a:gridCol w="175211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134626195"/>
                        </a:ext>
                      </a:extLst>
                    </a:gridCol>
                    <a:gridCol w="175211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89366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/>
                            <a:t>Topology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/>
                            <a:t>Degree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/>
                            <a:t>Diameter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/>
                            <a:t>Bisection-Width</a:t>
                          </a:r>
                          <a:endParaRPr lang="en-US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6459247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/>
                            <a:t>Linear Array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noProof="0" dirty="0" smtClean="0"/>
                            <a:t>O</a:t>
                          </a:r>
                          <a:r>
                            <a:rPr lang="en-US" noProof="0" dirty="0" smtClean="0"/>
                            <a:t>(1)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noProof="0" dirty="0" smtClean="0"/>
                            <a:t>O</a:t>
                          </a:r>
                          <a:r>
                            <a:rPr lang="en-US" noProof="0" dirty="0" smtClean="0"/>
                            <a:t>(n)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noProof="0" dirty="0" smtClean="0"/>
                            <a:t>O</a:t>
                          </a:r>
                          <a:r>
                            <a:rPr lang="en-US" noProof="0" dirty="0" smtClean="0"/>
                            <a:t>(1)</a:t>
                          </a:r>
                          <a:endParaRPr lang="en-US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146772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/>
                            <a:t>2D Mesh/Torus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noProof="0" dirty="0" smtClean="0"/>
                            <a:t>O</a:t>
                          </a:r>
                          <a:r>
                            <a:rPr lang="en-US" noProof="0" dirty="0" smtClean="0"/>
                            <a:t>(1)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653" t="-208197" r="-99653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697" t="-208197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664336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/>
                            <a:t>3D Mesh/Torus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noProof="0" dirty="0" smtClean="0"/>
                            <a:t>O</a:t>
                          </a:r>
                          <a:r>
                            <a:rPr lang="en-US" noProof="0" dirty="0" smtClean="0"/>
                            <a:t>(1)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653" t="-313333" r="-99653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noProof="0" dirty="0" smtClean="0"/>
                            <a:t>O</a:t>
                          </a:r>
                          <a:r>
                            <a:rPr lang="en-US" noProof="0" dirty="0" smtClean="0"/>
                            <a:t>(n</a:t>
                          </a:r>
                          <a:r>
                            <a:rPr lang="en-US" baseline="30000" noProof="0" dirty="0" smtClean="0"/>
                            <a:t>2/3</a:t>
                          </a:r>
                          <a:r>
                            <a:rPr lang="en-US" noProof="0" dirty="0" smtClean="0"/>
                            <a:t>)</a:t>
                          </a:r>
                          <a:endParaRPr lang="en-US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0050372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/>
                            <a:t>Binary Tree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noProof="0" dirty="0" smtClean="0"/>
                            <a:t>O</a:t>
                          </a:r>
                          <a:r>
                            <a:rPr lang="en-US" noProof="0" dirty="0" smtClean="0"/>
                            <a:t>(1)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noProof="0" dirty="0" smtClean="0"/>
                            <a:t>O</a:t>
                          </a:r>
                          <a:r>
                            <a:rPr lang="en-US" noProof="0" dirty="0" smtClean="0"/>
                            <a:t>(log(</a:t>
                          </a:r>
                          <a:r>
                            <a:rPr lang="en-US" i="1" noProof="0" dirty="0" smtClean="0"/>
                            <a:t>n</a:t>
                          </a:r>
                          <a:r>
                            <a:rPr lang="en-US" noProof="0" dirty="0" smtClean="0"/>
                            <a:t>))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noProof="0" dirty="0" smtClean="0"/>
                            <a:t>O</a:t>
                          </a:r>
                          <a:r>
                            <a:rPr lang="en-US" noProof="0" dirty="0" smtClean="0"/>
                            <a:t>(1)</a:t>
                          </a:r>
                          <a:endParaRPr lang="en-US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2113714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/>
                            <a:t>Hypercube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noProof="0" dirty="0" smtClean="0"/>
                            <a:t>O</a:t>
                          </a:r>
                          <a:r>
                            <a:rPr lang="en-US" noProof="0" dirty="0" smtClean="0"/>
                            <a:t>(log(</a:t>
                          </a:r>
                          <a:r>
                            <a:rPr lang="en-US" i="1" noProof="0" dirty="0" smtClean="0"/>
                            <a:t>n</a:t>
                          </a:r>
                          <a:r>
                            <a:rPr lang="en-US" noProof="0" dirty="0" smtClean="0"/>
                            <a:t>))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noProof="0" dirty="0" smtClean="0"/>
                            <a:t>O</a:t>
                          </a:r>
                          <a:r>
                            <a:rPr lang="en-US" noProof="0" dirty="0" smtClean="0"/>
                            <a:t>(log(</a:t>
                          </a:r>
                          <a:r>
                            <a:rPr lang="en-US" i="1" noProof="0" dirty="0" smtClean="0"/>
                            <a:t>n</a:t>
                          </a:r>
                          <a:r>
                            <a:rPr lang="en-US" noProof="0" dirty="0" smtClean="0"/>
                            <a:t>))</a:t>
                          </a:r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noProof="0" dirty="0" smtClean="0"/>
                            <a:t>O</a:t>
                          </a:r>
                          <a:r>
                            <a:rPr lang="en-US" noProof="0" dirty="0" smtClean="0"/>
                            <a:t>(</a:t>
                          </a:r>
                          <a:r>
                            <a:rPr lang="en-US" i="1" noProof="0" dirty="0" smtClean="0"/>
                            <a:t>n</a:t>
                          </a:r>
                          <a:r>
                            <a:rPr lang="en-US" noProof="0" dirty="0" smtClean="0"/>
                            <a:t>)</a:t>
                          </a:r>
                          <a:endParaRPr lang="en-US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9225539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20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en-US" altLang="en-US" dirty="0" smtClean="0"/>
              <a:t>Shared Memory Interconnects</a:t>
            </a:r>
            <a:endParaRPr lang="en-US" altLang="en-US" dirty="0" smtClean="0"/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1. Bus </a:t>
            </a:r>
            <a:r>
              <a:rPr lang="en-US" altLang="en-US" dirty="0" smtClean="0"/>
              <a:t>interconnect</a:t>
            </a:r>
          </a:p>
          <a:p>
            <a:pPr lvl="1"/>
            <a:r>
              <a:rPr lang="en-US" altLang="en-US" dirty="0" smtClean="0"/>
              <a:t>A collection of parallel communication wires together with some hardware that controls access to the bus.</a:t>
            </a:r>
          </a:p>
          <a:p>
            <a:pPr lvl="1"/>
            <a:r>
              <a:rPr lang="en-US" altLang="en-US" dirty="0" smtClean="0"/>
              <a:t>Communication wires are shared by the devices that are connected to it.</a:t>
            </a:r>
          </a:p>
          <a:p>
            <a:pPr lvl="1"/>
            <a:r>
              <a:rPr lang="en-US" altLang="en-US" dirty="0" smtClean="0"/>
              <a:t>As the number of devices connected to the bus increases, contention for use of the bus increases, and performance decreases.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6951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Shared Memory Interconnects</a:t>
            </a:r>
            <a:endParaRPr lang="en-US" altLang="en-US" dirty="0" smtClean="0"/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2. Switched </a:t>
            </a:r>
            <a:r>
              <a:rPr lang="en-US" altLang="en-US" dirty="0" smtClean="0"/>
              <a:t>interconnect</a:t>
            </a:r>
          </a:p>
          <a:p>
            <a:pPr lvl="1"/>
            <a:r>
              <a:rPr lang="en-US" altLang="en-US" dirty="0" smtClean="0"/>
              <a:t>Uses switches to control the routing of data among the connected devices.</a:t>
            </a:r>
            <a:br>
              <a:rPr lang="en-US" altLang="en-US" dirty="0" smtClean="0"/>
            </a:br>
            <a:endParaRPr lang="en-US" altLang="en-US" dirty="0" smtClean="0"/>
          </a:p>
          <a:p>
            <a:pPr lvl="1"/>
            <a:r>
              <a:rPr lang="en-US" altLang="en-US" dirty="0" smtClean="0"/>
              <a:t>Crossbar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Allows simultaneous communication among different devices.</a:t>
            </a:r>
          </a:p>
          <a:p>
            <a:pPr lvl="2"/>
            <a:r>
              <a:rPr lang="en-US" altLang="en-US" dirty="0" smtClean="0"/>
              <a:t>Faster than buses. </a:t>
            </a:r>
          </a:p>
          <a:p>
            <a:pPr lvl="2"/>
            <a:r>
              <a:rPr lang="en-US" altLang="en-US" dirty="0" smtClean="0"/>
              <a:t>But the cost of the switches and links is relatively high.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987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3886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Rectangle 6"/>
          <p:cNvSpPr>
            <a:spLocks noChangeArrowheads="1"/>
          </p:cNvSpPr>
          <p:nvPr/>
        </p:nvSpPr>
        <p:spPr bwMode="auto">
          <a:xfrm>
            <a:off x="468312" y="1052513"/>
            <a:ext cx="47517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altLang="en-US" sz="2400" dirty="0">
                <a:latin typeface="NimbusRomNo9L-Regu"/>
              </a:rPr>
              <a:t>(a) </a:t>
            </a:r>
            <a:r>
              <a:rPr lang="en-US" altLang="en-US" sz="2400" dirty="0" smtClean="0">
                <a:latin typeface="NimbusRomNo9L-Regu"/>
              </a:rPr>
              <a:t> A </a:t>
            </a:r>
            <a:r>
              <a:rPr lang="en-US" altLang="en-US" sz="2400" b="1" dirty="0">
                <a:latin typeface="NimbusRomNo9L-Regu"/>
              </a:rPr>
              <a:t>crossbar</a:t>
            </a:r>
            <a:r>
              <a:rPr lang="en-US" altLang="en-US" sz="2400" dirty="0">
                <a:latin typeface="NimbusRomNo9L-Regu"/>
              </a:rPr>
              <a:t> switch connecting 4 processors (</a:t>
            </a:r>
            <a:r>
              <a:rPr lang="en-US" altLang="en-US" sz="2400" dirty="0">
                <a:latin typeface="NimbusRomNo9L-ReguItal"/>
              </a:rPr>
              <a:t>P</a:t>
            </a:r>
            <a:r>
              <a:rPr lang="en-US" altLang="en-US" sz="1400" dirty="0">
                <a:latin typeface="NimbusRomNo9L-ReguItal"/>
              </a:rPr>
              <a:t>i</a:t>
            </a:r>
            <a:r>
              <a:rPr lang="en-US" altLang="en-US" sz="2400" dirty="0">
                <a:latin typeface="NimbusRomNo9L-Regu"/>
              </a:rPr>
              <a:t>) and 4 memory modules (</a:t>
            </a:r>
            <a:r>
              <a:rPr lang="en-US" altLang="en-US" sz="2400" dirty="0" err="1">
                <a:latin typeface="NimbusRomNo9L-ReguItal"/>
              </a:rPr>
              <a:t>M</a:t>
            </a:r>
            <a:r>
              <a:rPr lang="en-US" altLang="en-US" sz="1400" dirty="0" err="1">
                <a:latin typeface="NimbusRomNo9L-ReguItal"/>
              </a:rPr>
              <a:t>j</a:t>
            </a:r>
            <a:r>
              <a:rPr lang="en-US" altLang="en-US" sz="2400" dirty="0">
                <a:latin typeface="NimbusRomNo9L-Regu"/>
              </a:rPr>
              <a:t>)</a:t>
            </a:r>
            <a:endParaRPr lang="en-US" altLang="en-US" sz="2400" dirty="0"/>
          </a:p>
        </p:txBody>
      </p:sp>
      <p:sp>
        <p:nvSpPr>
          <p:cNvPr id="97285" name="Rectangle 7"/>
          <p:cNvSpPr>
            <a:spLocks noChangeArrowheads="1"/>
          </p:cNvSpPr>
          <p:nvPr/>
        </p:nvSpPr>
        <p:spPr bwMode="auto">
          <a:xfrm>
            <a:off x="468313" y="2924175"/>
            <a:ext cx="42650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altLang="en-US" sz="2400" dirty="0">
                <a:latin typeface="NimbusRomNo9L-Regu"/>
              </a:rPr>
              <a:t>(b</a:t>
            </a:r>
            <a:r>
              <a:rPr lang="en-US" altLang="en-US" sz="2400" dirty="0" smtClean="0">
                <a:latin typeface="NimbusRomNo9L-Regu"/>
              </a:rPr>
              <a:t>) Configuration </a:t>
            </a:r>
            <a:r>
              <a:rPr lang="en-US" altLang="en-US" sz="2400" dirty="0">
                <a:latin typeface="NimbusRomNo9L-Regu"/>
              </a:rPr>
              <a:t>of internal switches in a crossbar </a:t>
            </a:r>
          </a:p>
        </p:txBody>
      </p:sp>
      <p:sp>
        <p:nvSpPr>
          <p:cNvPr id="97286" name="Rectangle 8"/>
          <p:cNvSpPr>
            <a:spLocks noChangeArrowheads="1"/>
          </p:cNvSpPr>
          <p:nvPr/>
        </p:nvSpPr>
        <p:spPr bwMode="auto">
          <a:xfrm>
            <a:off x="468313" y="4868863"/>
            <a:ext cx="40406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buClr>
                <a:srgbClr val="000000"/>
              </a:buClr>
            </a:pPr>
            <a:r>
              <a:rPr lang="en-US" altLang="en-US" sz="2400" dirty="0">
                <a:solidFill>
                  <a:srgbClr val="000000"/>
                </a:solidFill>
                <a:latin typeface="NimbusRomNo9L-Regu"/>
              </a:rPr>
              <a:t>(c) Simultaneous memory accesses by the processors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59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611188" y="109538"/>
            <a:ext cx="8713787" cy="708025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Distributed Memory Interconnects</a:t>
            </a:r>
            <a:endParaRPr lang="en-US" altLang="en-US" dirty="0" smtClean="0"/>
          </a:p>
        </p:txBody>
      </p:sp>
      <p:sp>
        <p:nvSpPr>
          <p:cNvPr id="983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1. Direct </a:t>
            </a:r>
            <a:r>
              <a:rPr lang="en-US" altLang="en-US" dirty="0" smtClean="0"/>
              <a:t>interconnect </a:t>
            </a:r>
          </a:p>
          <a:p>
            <a:pPr lvl="1"/>
            <a:r>
              <a:rPr lang="en-US" altLang="en-US" dirty="0" smtClean="0"/>
              <a:t>Each switch is directly connected to a processor memory pair, and the switches are connected to each </a:t>
            </a:r>
            <a:r>
              <a:rPr lang="en-US" altLang="en-US" dirty="0" smtClean="0"/>
              <a:t>other, e.g., hypercube, fully-connected network.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2. Indirect </a:t>
            </a:r>
            <a:r>
              <a:rPr lang="en-US" altLang="en-US" dirty="0" smtClean="0"/>
              <a:t>interconnect</a:t>
            </a:r>
          </a:p>
          <a:p>
            <a:pPr lvl="1"/>
            <a:r>
              <a:rPr lang="en-US" altLang="en-US" dirty="0" smtClean="0"/>
              <a:t>Switches may not be directly connected to a </a:t>
            </a:r>
            <a:r>
              <a:rPr lang="en-US" altLang="en-US" dirty="0" smtClean="0"/>
              <a:t>processor, e.g., crossbar, omega network.</a:t>
            </a: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86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Fully Connected Network</a:t>
            </a:r>
            <a:endParaRPr lang="en-US" altLang="en-US" dirty="0" smtClean="0"/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>
          <a:xfrm>
            <a:off x="684213" y="1125538"/>
            <a:ext cx="8270875" cy="1150937"/>
          </a:xfrm>
        </p:spPr>
        <p:txBody>
          <a:bodyPr/>
          <a:lstStyle/>
          <a:p>
            <a:r>
              <a:rPr lang="en-US" altLang="en-US" dirty="0" smtClean="0"/>
              <a:t>Each switch is directly connected to every other switch.</a:t>
            </a:r>
          </a:p>
        </p:txBody>
      </p:sp>
      <p:pic>
        <p:nvPicPr>
          <p:cNvPr id="104452" name="Picture 4" descr="f02-11-978012374260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276475"/>
            <a:ext cx="40322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1043608" y="4292600"/>
            <a:ext cx="4104456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altLang="en-US" sz="2400" dirty="0">
                <a:latin typeface="NimbusRomNo9L-Regu"/>
              </a:rPr>
              <a:t>bisection width = </a:t>
            </a:r>
            <a:r>
              <a:rPr lang="en-US" altLang="en-US" sz="2400" dirty="0" err="1" smtClean="0">
                <a:latin typeface="NimbusRomNo9L-Regu"/>
              </a:rPr>
              <a:t>bw</a:t>
            </a:r>
            <a:r>
              <a:rPr lang="en-US" altLang="en-US" sz="2400" dirty="0" smtClean="0">
                <a:latin typeface="NimbusRomNo9L-Regu"/>
              </a:rPr>
              <a:t>(</a:t>
            </a:r>
            <a:r>
              <a:rPr lang="en-US" altLang="en-US" sz="2400" i="1" dirty="0" smtClean="0">
                <a:latin typeface="NimbusRomNo9L-Regu"/>
              </a:rPr>
              <a:t>p</a:t>
            </a:r>
            <a:r>
              <a:rPr lang="en-US" altLang="en-US" sz="2400" dirty="0" smtClean="0">
                <a:latin typeface="NimbusRomNo9L-Regu"/>
              </a:rPr>
              <a:t>) </a:t>
            </a:r>
            <a:r>
              <a:rPr lang="en-US" altLang="en-US" sz="2400" dirty="0">
                <a:latin typeface="NimbusRomNo9L-Regu"/>
              </a:rPr>
              <a:t>= </a:t>
            </a:r>
            <a:r>
              <a:rPr lang="en-US" altLang="en-US" sz="2400" i="1" dirty="0">
                <a:latin typeface="NimbusRomNo9L-ReguItal"/>
              </a:rPr>
              <a:t>p</a:t>
            </a:r>
            <a:r>
              <a:rPr lang="en-US" altLang="en-US" sz="2400" baseline="30000" dirty="0">
                <a:latin typeface="NimbusRomNo9L-Regu"/>
              </a:rPr>
              <a:t>2</a:t>
            </a:r>
            <a:r>
              <a:rPr lang="en-US" altLang="en-US" sz="2400" dirty="0">
                <a:latin typeface="CMMI10"/>
              </a:rPr>
              <a:t>/</a:t>
            </a:r>
            <a:r>
              <a:rPr lang="en-US" altLang="en-US" sz="2400" dirty="0">
                <a:latin typeface="NimbusRomNo9L-Regu"/>
              </a:rPr>
              <a:t>4</a:t>
            </a:r>
            <a:r>
              <a:rPr lang="en-US" altLang="en-US" sz="2400" dirty="0" smtClean="0">
                <a:latin typeface="NimbusRomNo9L-Regu"/>
              </a:rPr>
              <a:t> </a:t>
            </a:r>
            <a:r>
              <a:rPr lang="en-US" altLang="en-US" sz="2400" dirty="0">
                <a:latin typeface="NimbusRomNo9L-Regu"/>
              </a:rPr>
              <a:t>= </a:t>
            </a:r>
            <a:r>
              <a:rPr lang="en-US" altLang="en-US" sz="2400" dirty="0" smtClean="0">
                <a:latin typeface="NimbusRomNo9L-Regu"/>
              </a:rPr>
              <a:t>O(</a:t>
            </a:r>
            <a:r>
              <a:rPr lang="en-US" altLang="en-US" sz="2400" i="1" dirty="0">
                <a:latin typeface="NimbusRomNo9L-ReguItal"/>
              </a:rPr>
              <a:t>p</a:t>
            </a:r>
            <a:r>
              <a:rPr lang="en-US" altLang="en-US" sz="2400" baseline="30000" dirty="0">
                <a:latin typeface="NimbusRomNo9L-Regu"/>
              </a:rPr>
              <a:t>2</a:t>
            </a:r>
            <a:r>
              <a:rPr lang="en-US" altLang="en-US" sz="2400" dirty="0" smtClean="0">
                <a:latin typeface="NimbusRomNo9L-Regu"/>
              </a:rPr>
              <a:t>)</a:t>
            </a:r>
          </a:p>
          <a:p>
            <a:endParaRPr lang="en-US" altLang="en-US" sz="2400" dirty="0" smtClean="0">
              <a:latin typeface="NimbusRomNo9L-Regu"/>
            </a:endParaRPr>
          </a:p>
          <a:p>
            <a:r>
              <a:rPr lang="en-US" altLang="en-US" sz="2400" dirty="0" smtClean="0">
                <a:latin typeface="NimbusRomNo9L-Regu"/>
              </a:rPr>
              <a:t>But is impractical. Why?</a:t>
            </a:r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4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en-US" altLang="en-US" dirty="0" smtClean="0"/>
              <a:t>Indirect Interconnects</a:t>
            </a:r>
            <a:endParaRPr lang="en-US" altLang="en-US" dirty="0" smtClean="0"/>
          </a:p>
        </p:txBody>
      </p:sp>
      <p:sp>
        <p:nvSpPr>
          <p:cNvPr id="107522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en-US" altLang="en-US" dirty="0" smtClean="0"/>
              <a:t>Simple examples of indirect networks:</a:t>
            </a:r>
          </a:p>
          <a:p>
            <a:pPr lvl="1"/>
            <a:r>
              <a:rPr lang="en-US" altLang="en-US" dirty="0" smtClean="0"/>
              <a:t>Crossbar</a:t>
            </a:r>
          </a:p>
          <a:p>
            <a:pPr lvl="1"/>
            <a:r>
              <a:rPr lang="en-US" altLang="en-US" dirty="0" smtClean="0"/>
              <a:t>Omega network</a:t>
            </a:r>
            <a:br>
              <a:rPr lang="en-US" altLang="en-US" dirty="0" smtClean="0"/>
            </a:br>
            <a:endParaRPr lang="en-US" altLang="en-US" dirty="0" smtClean="0"/>
          </a:p>
          <a:p>
            <a:r>
              <a:rPr lang="en-US" altLang="en-US" dirty="0" smtClean="0"/>
              <a:t>Often shown with unidirectional links and a collection of processors, each of which has an outgoing and an incoming link, and a switching network.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59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latin typeface="NimbusRomNo9L-Regu"/>
              </a:rPr>
              <a:t>A Generic Indirect Network</a:t>
            </a:r>
            <a:endParaRPr lang="en-US" altLang="en-US" dirty="0" smtClean="0"/>
          </a:p>
        </p:txBody>
      </p:sp>
      <p:pic>
        <p:nvPicPr>
          <p:cNvPr id="1085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166813"/>
            <a:ext cx="66944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160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84313"/>
            <a:ext cx="6637337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611188" y="157163"/>
            <a:ext cx="8281987" cy="1231900"/>
          </a:xfrm>
        </p:spPr>
        <p:txBody>
          <a:bodyPr/>
          <a:lstStyle/>
          <a:p>
            <a:r>
              <a:rPr lang="en-US" altLang="en-US" sz="3700" dirty="0" smtClean="0"/>
              <a:t>Crossbar Interconnect for Distributed Memory</a:t>
            </a:r>
            <a:endParaRPr lang="en-US" altLang="en-US" sz="37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290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An Omega Network</a:t>
            </a:r>
            <a:endParaRPr lang="en-US" altLang="en-US" dirty="0" smtClean="0"/>
          </a:p>
        </p:txBody>
      </p:sp>
      <p:pic>
        <p:nvPicPr>
          <p:cNvPr id="1105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908050"/>
            <a:ext cx="5148262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157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424936" cy="1000108"/>
          </a:xfrm>
        </p:spPr>
        <p:txBody>
          <a:bodyPr/>
          <a:lstStyle/>
          <a:p>
            <a:r>
              <a:rPr lang="en-US" dirty="0" smtClean="0"/>
              <a:t>Learning Outcomes Today 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712968" cy="54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Understand the PRAM model </a:t>
            </a:r>
            <a:r>
              <a:rPr lang="en-US" dirty="0" smtClean="0"/>
              <a:t>as </a:t>
            </a:r>
            <a:r>
              <a:rPr lang="en-US" dirty="0"/>
              <a:t>an </a:t>
            </a:r>
            <a:r>
              <a:rPr lang="en-US" dirty="0" smtClean="0"/>
              <a:t>idealized model </a:t>
            </a:r>
            <a:r>
              <a:rPr lang="en-US" dirty="0"/>
              <a:t>of </a:t>
            </a:r>
            <a:r>
              <a:rPr lang="en-US" dirty="0" smtClean="0"/>
              <a:t>shared memory computation</a:t>
            </a:r>
            <a:endParaRPr lang="en-US" dirty="0"/>
          </a:p>
          <a:p>
            <a:r>
              <a:rPr lang="en-US" dirty="0" smtClean="0"/>
              <a:t>Analyze a </a:t>
            </a:r>
            <a:r>
              <a:rPr lang="en-US" dirty="0"/>
              <a:t>few popular PRAM algorithms in terms of their cost and study the design </a:t>
            </a:r>
            <a:r>
              <a:rPr lang="en-US" dirty="0" smtClean="0"/>
              <a:t>of some </a:t>
            </a:r>
            <a:r>
              <a:rPr lang="en-US" dirty="0"/>
              <a:t>cost-optimal PRAM </a:t>
            </a:r>
            <a:r>
              <a:rPr lang="en-US" dirty="0" smtClean="0"/>
              <a:t>algorithms</a:t>
            </a:r>
            <a:endParaRPr lang="en-US" dirty="0"/>
          </a:p>
          <a:p>
            <a:r>
              <a:rPr lang="en-US" dirty="0" smtClean="0"/>
              <a:t>Learn </a:t>
            </a:r>
            <a:r>
              <a:rPr lang="en-US" dirty="0"/>
              <a:t>about some </a:t>
            </a:r>
            <a:r>
              <a:rPr lang="en-US" dirty="0" smtClean="0"/>
              <a:t>typical topologies </a:t>
            </a:r>
            <a:r>
              <a:rPr lang="en-US" dirty="0"/>
              <a:t>of distributed memory systems and network architectures</a:t>
            </a:r>
          </a:p>
          <a:p>
            <a:r>
              <a:rPr lang="en-US" dirty="0" smtClean="0"/>
              <a:t>Compare </a:t>
            </a:r>
            <a:r>
              <a:rPr lang="en-US" dirty="0"/>
              <a:t>their qualities in terms of the graph theoretic concepts degree, </a:t>
            </a:r>
            <a:r>
              <a:rPr lang="en-US" dirty="0" smtClean="0"/>
              <a:t>bisection width</a:t>
            </a:r>
            <a:r>
              <a:rPr lang="en-US" dirty="0"/>
              <a:t>, and diameter</a:t>
            </a:r>
          </a:p>
          <a:p>
            <a:r>
              <a:rPr lang="en-US" dirty="0" smtClean="0"/>
              <a:t>Use Amdahl’s </a:t>
            </a:r>
            <a:r>
              <a:rPr lang="en-US" dirty="0"/>
              <a:t>law and Gustafson’s law </a:t>
            </a:r>
            <a:r>
              <a:rPr lang="en-US" dirty="0" smtClean="0"/>
              <a:t>to </a:t>
            </a:r>
            <a:r>
              <a:rPr lang="en-US" dirty="0"/>
              <a:t>derive an </a:t>
            </a:r>
            <a:r>
              <a:rPr lang="en-US" dirty="0" smtClean="0"/>
              <a:t>upper bound </a:t>
            </a:r>
            <a:r>
              <a:rPr lang="en-US" dirty="0"/>
              <a:t>on the achievable speedup of parallel </a:t>
            </a:r>
            <a:r>
              <a:rPr lang="en-US" dirty="0" smtClean="0"/>
              <a:t>program</a:t>
            </a:r>
            <a:endParaRPr lang="en-US" dirty="0"/>
          </a:p>
          <a:p>
            <a:r>
              <a:rPr lang="en-US" dirty="0" smtClean="0"/>
              <a:t>Derive both laws as </a:t>
            </a:r>
            <a:r>
              <a:rPr lang="en-US" dirty="0"/>
              <a:t>special cases of a more general scaled speedup </a:t>
            </a:r>
            <a:r>
              <a:rPr lang="en-US" dirty="0" smtClean="0"/>
              <a:t>formulation</a:t>
            </a:r>
            <a:endParaRPr lang="en-US" dirty="0"/>
          </a:p>
          <a:p>
            <a:r>
              <a:rPr lang="en-US" dirty="0" smtClean="0"/>
              <a:t>Understand and apply Foster’s methodology to parallel program design in order to </a:t>
            </a:r>
            <a:r>
              <a:rPr lang="en-US" dirty="0"/>
              <a:t>explore possible parallelization approaches for </a:t>
            </a:r>
            <a:r>
              <a:rPr lang="en-US" dirty="0" smtClean="0"/>
              <a:t>distributed memory architecture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3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A Switch in an Omega Network</a:t>
            </a:r>
            <a:endParaRPr lang="en-US" altLang="en-US" dirty="0" smtClean="0"/>
          </a:p>
        </p:txBody>
      </p:sp>
      <p:pic>
        <p:nvPicPr>
          <p:cNvPr id="1116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2171700"/>
            <a:ext cx="42481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44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PRAM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Network Topologies</a:t>
            </a:r>
          </a:p>
          <a:p>
            <a:r>
              <a:rPr lang="en-US" b="1" dirty="0" smtClean="0"/>
              <a:t>Amdahl’s and Gustafson’s Laws</a:t>
            </a:r>
          </a:p>
          <a:p>
            <a:pPr lvl="1"/>
            <a:r>
              <a:rPr lang="en-US" b="1" dirty="0" smtClean="0"/>
              <a:t>Amdahl’s Law</a:t>
            </a:r>
          </a:p>
          <a:p>
            <a:pPr lvl="1"/>
            <a:r>
              <a:rPr lang="en-US" b="1" dirty="0" smtClean="0"/>
              <a:t>Scaled Speedup</a:t>
            </a:r>
          </a:p>
          <a:p>
            <a:pPr lvl="1"/>
            <a:r>
              <a:rPr lang="en-US" b="1" dirty="0" smtClean="0"/>
              <a:t>Gustafson’s Law</a:t>
            </a:r>
          </a:p>
          <a:p>
            <a:r>
              <a:rPr lang="en-US" dirty="0" smtClean="0"/>
              <a:t>Foster’s Parallel Algorithm Design Methodology</a:t>
            </a:r>
          </a:p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686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17638"/>
            <a:ext cx="8424936" cy="5035698"/>
          </a:xfrm>
        </p:spPr>
        <p:txBody>
          <a:bodyPr>
            <a:noAutofit/>
          </a:bodyPr>
          <a:lstStyle/>
          <a:p>
            <a:r>
              <a:rPr lang="en-US" sz="2800" dirty="0" smtClean="0"/>
              <a:t>Formula </a:t>
            </a:r>
            <a:r>
              <a:rPr lang="en-US" sz="2800" dirty="0"/>
              <a:t>for estimating speedup is named Amdahl's Law </a:t>
            </a:r>
          </a:p>
          <a:p>
            <a:r>
              <a:rPr lang="en-US" sz="2800" dirty="0"/>
              <a:t>It states that no matter how many processors are used in a parallel run, a program's speedup will be limited by its fraction of sequential code. </a:t>
            </a:r>
          </a:p>
          <a:p>
            <a:r>
              <a:rPr lang="en-US" sz="2800" dirty="0"/>
              <a:t>That is, almost every program has a fraction of the code that doesn't lend itself to parallelism. This is the fraction of code that will have to be run with just one processor, even in a parallel run. </a:t>
            </a:r>
          </a:p>
          <a:p>
            <a:r>
              <a:rPr lang="en-US" sz="2800" dirty="0"/>
              <a:t>Gives an </a:t>
            </a:r>
            <a:r>
              <a:rPr lang="en-US" sz="2800" b="1" dirty="0"/>
              <a:t>upper bound </a:t>
            </a:r>
            <a:r>
              <a:rPr lang="en-US" sz="2800" dirty="0"/>
              <a:t>on the speedup that can be </a:t>
            </a:r>
            <a:r>
              <a:rPr lang="en-US" sz="2800" dirty="0" smtClean="0"/>
              <a:t>achieved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49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77634"/>
            <a:ext cx="8229600" cy="1143000"/>
          </a:xfrm>
        </p:spPr>
        <p:txBody>
          <a:bodyPr/>
          <a:lstStyle/>
          <a:p>
            <a:r>
              <a:rPr lang="en-US" dirty="0" smtClean="0"/>
              <a:t>Derivation of Amdahl‘s Law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5496" y="3140969"/>
            <a:ext cx="9073008" cy="80998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We now assume </a:t>
            </a:r>
            <a:r>
              <a:rPr lang="en-US" dirty="0"/>
              <a:t>that the best possible speedup we can achieve is </a:t>
            </a:r>
            <a:r>
              <a:rPr lang="en-US" dirty="0" smtClean="0"/>
              <a:t>linear</a:t>
            </a:r>
          </a:p>
          <a:p>
            <a:r>
              <a:rPr lang="en-US" dirty="0" smtClean="0"/>
              <a:t>Then, we derive an upper bound for achievable speedup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843808" y="1283877"/>
                <a:ext cx="2952328" cy="419923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de-DE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ser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par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283877"/>
                <a:ext cx="2952328" cy="419923"/>
              </a:xfrm>
              <a:prstGeom prst="rect">
                <a:avLst/>
              </a:prstGeom>
              <a:blipFill>
                <a:blip r:embed="rId2"/>
                <a:stretch>
                  <a:fillRect b="-279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bgerundetes Rechteck 5"/>
          <p:cNvSpPr/>
          <p:nvPr/>
        </p:nvSpPr>
        <p:spPr>
          <a:xfrm>
            <a:off x="1115616" y="2060848"/>
            <a:ext cx="3240360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part of the program that does </a:t>
            </a:r>
            <a:r>
              <a:rPr lang="en-US" sz="2000" u="sng" dirty="0">
                <a:solidFill>
                  <a:schemeClr val="tx1"/>
                </a:solidFill>
              </a:rPr>
              <a:t>not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benefit </a:t>
            </a:r>
            <a:r>
              <a:rPr lang="en-US" sz="2000" dirty="0">
                <a:solidFill>
                  <a:schemeClr val="tx1"/>
                </a:solidFill>
              </a:rPr>
              <a:t>from parallelization</a:t>
            </a:r>
            <a:endParaRPr lang="de-DE" sz="2000" dirty="0">
              <a:solidFill>
                <a:schemeClr val="tx1"/>
              </a:solidFill>
            </a:endParaRPr>
          </a:p>
        </p:txBody>
      </p:sp>
      <p:cxnSp>
        <p:nvCxnSpPr>
          <p:cNvPr id="8" name="Gerade Verbindung mit Pfeil 7"/>
          <p:cNvCxnSpPr>
            <a:stCxn id="6" idx="0"/>
            <a:endCxn id="5" idx="2"/>
          </p:cNvCxnSpPr>
          <p:nvPr/>
        </p:nvCxnSpPr>
        <p:spPr>
          <a:xfrm flipV="1">
            <a:off x="2735796" y="1703800"/>
            <a:ext cx="1584176" cy="3570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bgerundetes Rechteck 8"/>
          <p:cNvSpPr/>
          <p:nvPr/>
        </p:nvSpPr>
        <p:spPr>
          <a:xfrm>
            <a:off x="4932040" y="2060848"/>
            <a:ext cx="3240360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part of the program that does </a:t>
            </a:r>
            <a:r>
              <a:rPr lang="en-US" sz="2000" u="sng" dirty="0" smtClean="0">
                <a:solidFill>
                  <a:schemeClr val="tx1"/>
                </a:solidFill>
              </a:rPr>
              <a:t>can</a:t>
            </a:r>
            <a:r>
              <a:rPr lang="en-US" sz="2000" dirty="0" smtClean="0">
                <a:solidFill>
                  <a:schemeClr val="tx1"/>
                </a:solidFill>
              </a:rPr>
              <a:t> benefit </a:t>
            </a:r>
            <a:r>
              <a:rPr lang="en-US" sz="2000" dirty="0">
                <a:solidFill>
                  <a:schemeClr val="tx1"/>
                </a:solidFill>
              </a:rPr>
              <a:t>from parallelization</a:t>
            </a:r>
            <a:endParaRPr lang="de-DE" sz="2000" dirty="0">
              <a:solidFill>
                <a:schemeClr val="tx1"/>
              </a:solidFill>
            </a:endParaRPr>
          </a:p>
        </p:txBody>
      </p:sp>
      <p:cxnSp>
        <p:nvCxnSpPr>
          <p:cNvPr id="10" name="Gerade Verbindung mit Pfeil 9"/>
          <p:cNvCxnSpPr>
            <a:stCxn id="9" idx="0"/>
          </p:cNvCxnSpPr>
          <p:nvPr/>
        </p:nvCxnSpPr>
        <p:spPr>
          <a:xfrm flipH="1" flipV="1">
            <a:off x="5364088" y="1703800"/>
            <a:ext cx="1188132" cy="3570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3419872" y="4077072"/>
                <a:ext cx="2952328" cy="785151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de-D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de-DE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ser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de-DE" sz="2400" b="0" i="0" smtClean="0">
                                  <a:latin typeface="Cambria Math" panose="02040503050406030204" pitchFamily="18" charset="0"/>
                                </a:rPr>
                                <m:t>par</m:t>
                              </m:r>
                            </m:sub>
                          </m:sSub>
                        </m:num>
                        <m:den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4077072"/>
                <a:ext cx="2952328" cy="7851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2591780" y="5157192"/>
                <a:ext cx="4608512" cy="114569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de-DE" sz="2400">
                                      <a:latin typeface="Cambria Math" panose="02040503050406030204" pitchFamily="18" charset="0"/>
                                    </a:rPr>
                                    <m:t>ser</m:t>
                                  </m:r>
                                </m:sub>
                              </m:s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de-DE" sz="2400" b="0" i="0" smtClean="0">
                                  <a:latin typeface="Cambria Math" panose="02040503050406030204" pitchFamily="18" charset="0"/>
                                </a:rPr>
                                <m:t>par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de-DE" sz="2400">
                                  <a:latin typeface="Cambria Math" panose="02040503050406030204" pitchFamily="18" charset="0"/>
                                </a:rPr>
                                <m:t>ser</m:t>
                              </m:r>
                            </m:sub>
                          </m:s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de-DE" sz="2400">
                                      <a:latin typeface="Cambria Math" panose="02040503050406030204" pitchFamily="18" charset="0"/>
                                    </a:rPr>
                                    <m:t>par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80" y="5157192"/>
                <a:ext cx="4608512" cy="11456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04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77633"/>
            <a:ext cx="8229600" cy="1353145"/>
          </a:xfrm>
        </p:spPr>
        <p:txBody>
          <a:bodyPr/>
          <a:lstStyle/>
          <a:p>
            <a:r>
              <a:rPr lang="en-US" dirty="0" smtClean="0"/>
              <a:t>Derivation of Amdahl‘s Law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51520" y="2348880"/>
            <a:ext cx="8568952" cy="172819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Instead of </a:t>
            </a:r>
            <a:r>
              <a:rPr lang="en-US" dirty="0" smtClean="0"/>
              <a:t>using absolute </a:t>
            </a:r>
            <a:r>
              <a:rPr lang="en-US" dirty="0"/>
              <a:t>runtimes (</a:t>
            </a:r>
            <a:r>
              <a:rPr lang="en-US" i="1" dirty="0" err="1"/>
              <a:t>T</a:t>
            </a:r>
            <a:r>
              <a:rPr lang="en-US" baseline="-25000" dirty="0" err="1"/>
              <a:t>ser</a:t>
            </a:r>
            <a:r>
              <a:rPr lang="en-US" dirty="0"/>
              <a:t> and </a:t>
            </a:r>
            <a:r>
              <a:rPr lang="en-US" i="1" dirty="0" err="1"/>
              <a:t>T</a:t>
            </a:r>
            <a:r>
              <a:rPr lang="en-US" baseline="-25000" dirty="0" err="1"/>
              <a:t>par</a:t>
            </a:r>
            <a:r>
              <a:rPr lang="en-US" dirty="0"/>
              <a:t>), we </a:t>
            </a:r>
            <a:r>
              <a:rPr lang="en-US" dirty="0" smtClean="0"/>
              <a:t>now </a:t>
            </a:r>
            <a:r>
              <a:rPr lang="en-US" dirty="0"/>
              <a:t>use their </a:t>
            </a:r>
            <a:r>
              <a:rPr lang="en-US" b="1" dirty="0" smtClean="0"/>
              <a:t>fraction </a:t>
            </a:r>
            <a:r>
              <a:rPr lang="en-US" b="1" i="1" dirty="0" smtClean="0"/>
              <a:t>f</a:t>
            </a:r>
            <a:r>
              <a:rPr lang="en-US" b="1" dirty="0" smtClean="0"/>
              <a:t> </a:t>
            </a:r>
          </a:p>
          <a:p>
            <a:r>
              <a:rPr lang="en-US" dirty="0"/>
              <a:t>Substituting this in </a:t>
            </a:r>
            <a:r>
              <a:rPr lang="en-US" dirty="0" smtClean="0"/>
              <a:t>the previously derived upper bound, </a:t>
            </a:r>
            <a:r>
              <a:rPr lang="en-US" dirty="0"/>
              <a:t>results in </a:t>
            </a:r>
            <a:r>
              <a:rPr lang="en-US" b="1" dirty="0" smtClean="0"/>
              <a:t>Amdahl’s Law</a:t>
            </a:r>
            <a:r>
              <a:rPr lang="en-US" dirty="0" smtClean="0"/>
              <a:t>; i.e. upper </a:t>
            </a:r>
            <a:r>
              <a:rPr lang="en-US" dirty="0"/>
              <a:t>bound for the speedup </a:t>
            </a:r>
            <a:r>
              <a:rPr lang="en-US" dirty="0" smtClean="0"/>
              <a:t>that only </a:t>
            </a:r>
            <a:r>
              <a:rPr lang="en-US" dirty="0"/>
              <a:t>depends on </a:t>
            </a:r>
            <a:r>
              <a:rPr lang="en-US" i="1" dirty="0"/>
              <a:t>f</a:t>
            </a:r>
            <a:r>
              <a:rPr lang="en-US" dirty="0"/>
              <a:t> and </a:t>
            </a:r>
            <a:r>
              <a:rPr lang="en-US" i="1" dirty="0" smtClean="0"/>
              <a:t>p </a:t>
            </a:r>
            <a:endParaRPr lang="de-DE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55576" y="1646803"/>
                <a:ext cx="7632848" cy="419923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ser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de-DE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e-DE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and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par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de-DE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(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646803"/>
                <a:ext cx="7632848" cy="419923"/>
              </a:xfrm>
              <a:prstGeom prst="rect">
                <a:avLst/>
              </a:prstGeom>
              <a:blipFill>
                <a:blip r:embed="rId2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53752" y="4437112"/>
                <a:ext cx="9036496" cy="114569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de-DE" sz="2400">
                                      <a:latin typeface="Cambria Math" panose="02040503050406030204" pitchFamily="18" charset="0"/>
                                    </a:rPr>
                                    <m:t>ser</m:t>
                                  </m:r>
                                </m:sub>
                              </m:s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de-DE" sz="2400" b="0" i="0" smtClean="0">
                                  <a:latin typeface="Cambria Math" panose="02040503050406030204" pitchFamily="18" charset="0"/>
                                </a:rPr>
                                <m:t>par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de-DE" sz="2400">
                                  <a:latin typeface="Cambria Math" panose="02040503050406030204" pitchFamily="18" charset="0"/>
                                </a:rPr>
                                <m:t>ser</m:t>
                              </m:r>
                            </m:sub>
                          </m:s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de-DE" sz="2400">
                                      <a:latin typeface="Cambria Math" panose="02040503050406030204" pitchFamily="18" charset="0"/>
                                    </a:rPr>
                                    <m:t>par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den>
                      </m:f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de-DE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+(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)∙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de-DE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)∙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den>
                      </m:f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" y="4437112"/>
                <a:ext cx="9036496" cy="11456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15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81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Amdahl’s Law</a:t>
            </a: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1547664" y="2849882"/>
            <a:ext cx="6934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1578964" y="2359345"/>
            <a:ext cx="1613802" cy="36933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0" i="1" dirty="0" err="1" smtClean="0"/>
              <a:t>T</a:t>
            </a:r>
            <a:r>
              <a:rPr lang="en-US" b="0" baseline="-25000" dirty="0" err="1" smtClean="0"/>
              <a:t>ser</a:t>
            </a:r>
            <a:endParaRPr lang="en-US" b="0" baseline="-25000" dirty="0"/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3255363" y="2354582"/>
            <a:ext cx="5195202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0" i="1" dirty="0" err="1" smtClean="0"/>
              <a:t>T</a:t>
            </a:r>
            <a:r>
              <a:rPr lang="en-US" b="0" baseline="-25000" dirty="0" err="1" smtClean="0"/>
              <a:t>par</a:t>
            </a:r>
            <a:endParaRPr lang="en-US" b="0" baseline="-25000" dirty="0"/>
          </a:p>
        </p:txBody>
      </p:sp>
      <p:sp>
        <p:nvSpPr>
          <p:cNvPr id="40" name="Line 6"/>
          <p:cNvSpPr>
            <a:spLocks noChangeShapeType="1"/>
          </p:cNvSpPr>
          <p:nvPr/>
        </p:nvSpPr>
        <p:spPr bwMode="auto">
          <a:xfrm>
            <a:off x="3224064" y="284988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4290864" y="284988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>
            <a:off x="5357664" y="284988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9"/>
          <p:cNvSpPr>
            <a:spLocks noChangeShapeType="1"/>
          </p:cNvSpPr>
          <p:nvPr/>
        </p:nvSpPr>
        <p:spPr bwMode="auto">
          <a:xfrm flipV="1">
            <a:off x="7415064" y="284988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10"/>
          <p:cNvSpPr>
            <a:spLocks noChangeShapeType="1"/>
          </p:cNvSpPr>
          <p:nvPr/>
        </p:nvSpPr>
        <p:spPr bwMode="auto">
          <a:xfrm>
            <a:off x="5464076" y="3002282"/>
            <a:ext cx="1872208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1"/>
          <p:cNvSpPr>
            <a:spLocks noChangeShapeType="1"/>
          </p:cNvSpPr>
          <p:nvPr/>
        </p:nvSpPr>
        <p:spPr bwMode="auto">
          <a:xfrm>
            <a:off x="1547664" y="1706882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12"/>
          <p:cNvSpPr>
            <a:spLocks noChangeShapeType="1"/>
          </p:cNvSpPr>
          <p:nvPr/>
        </p:nvSpPr>
        <p:spPr bwMode="auto">
          <a:xfrm flipV="1">
            <a:off x="3224064" y="1935482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13"/>
          <p:cNvSpPr>
            <a:spLocks noChangeShapeType="1"/>
          </p:cNvSpPr>
          <p:nvPr/>
        </p:nvSpPr>
        <p:spPr bwMode="auto">
          <a:xfrm flipV="1">
            <a:off x="8481864" y="1554482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14"/>
          <p:cNvSpPr>
            <a:spLocks noChangeShapeType="1"/>
          </p:cNvSpPr>
          <p:nvPr/>
        </p:nvSpPr>
        <p:spPr bwMode="auto">
          <a:xfrm>
            <a:off x="1547664" y="1783082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4416700" y="1429605"/>
            <a:ext cx="5675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 i="1" dirty="0" smtClean="0"/>
              <a:t>T</a:t>
            </a:r>
            <a:r>
              <a:rPr lang="en-US" b="1" dirty="0" smtClean="0"/>
              <a:t>(1)</a:t>
            </a:r>
            <a:endParaRPr lang="en-US" b="1" dirty="0"/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1547664" y="2316482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2018864" y="1936038"/>
            <a:ext cx="68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i="1" dirty="0" err="1"/>
              <a:t>f</a:t>
            </a:r>
            <a:r>
              <a:rPr lang="en-US" i="1" dirty="0" err="1" smtClean="0">
                <a:sym typeface="Symbol" pitchFamily="18" charset="2"/>
              </a:rPr>
              <a:t></a:t>
            </a:r>
            <a:r>
              <a:rPr lang="en-US" i="1" dirty="0" err="1" smtClean="0"/>
              <a:t>T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52" name="Line 18"/>
          <p:cNvSpPr>
            <a:spLocks noChangeShapeType="1"/>
          </p:cNvSpPr>
          <p:nvPr/>
        </p:nvSpPr>
        <p:spPr bwMode="auto">
          <a:xfrm>
            <a:off x="3224064" y="2316482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5392068" y="1962232"/>
            <a:ext cx="10679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dirty="0"/>
              <a:t>(1</a:t>
            </a:r>
            <a:r>
              <a:rPr lang="en-US" dirty="0">
                <a:sym typeface="Symbol" pitchFamily="18" charset="2"/>
              </a:rPr>
              <a:t></a:t>
            </a:r>
            <a:r>
              <a:rPr lang="en-US" i="1" dirty="0"/>
              <a:t>f</a:t>
            </a:r>
            <a:r>
              <a:rPr lang="en-US" dirty="0"/>
              <a:t>)</a:t>
            </a:r>
            <a:r>
              <a:rPr lang="en-US" dirty="0" smtClean="0">
                <a:sym typeface="Symbol" pitchFamily="18" charset="2"/>
              </a:rPr>
              <a:t></a:t>
            </a:r>
            <a:r>
              <a:rPr lang="en-US" i="1" dirty="0" smtClean="0"/>
              <a:t>T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54" name="Rectangle 20"/>
          <p:cNvSpPr>
            <a:spLocks noChangeArrowheads="1"/>
          </p:cNvSpPr>
          <p:nvPr/>
        </p:nvSpPr>
        <p:spPr bwMode="auto">
          <a:xfrm>
            <a:off x="1522264" y="3802382"/>
            <a:ext cx="1676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1"/>
          <p:cNvSpPr>
            <a:spLocks noChangeArrowheads="1"/>
          </p:cNvSpPr>
          <p:nvPr/>
        </p:nvSpPr>
        <p:spPr bwMode="auto">
          <a:xfrm>
            <a:off x="3198664" y="3802382"/>
            <a:ext cx="1066800" cy="304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>
            <a:off x="3198664" y="4107182"/>
            <a:ext cx="1066800" cy="304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3198664" y="5250182"/>
            <a:ext cx="1066800" cy="304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24"/>
          <p:cNvSpPr>
            <a:spLocks noChangeShapeType="1"/>
          </p:cNvSpPr>
          <p:nvPr/>
        </p:nvSpPr>
        <p:spPr bwMode="auto">
          <a:xfrm>
            <a:off x="3198664" y="4411982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4265464" y="4411982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26"/>
          <p:cNvSpPr>
            <a:spLocks noChangeShapeType="1"/>
          </p:cNvSpPr>
          <p:nvPr/>
        </p:nvSpPr>
        <p:spPr bwMode="auto">
          <a:xfrm flipH="1">
            <a:off x="3735884" y="4503660"/>
            <a:ext cx="0" cy="62440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auto">
          <a:xfrm>
            <a:off x="280105" y="1882822"/>
            <a:ext cx="1298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1</a:t>
            </a:r>
            <a:r>
              <a:rPr lang="en-US" b="1" dirty="0"/>
              <a:t> </a:t>
            </a:r>
            <a:r>
              <a:rPr lang="en-US" b="1" dirty="0" smtClean="0"/>
              <a:t>processor</a:t>
            </a:r>
            <a:endParaRPr lang="en-US" b="1" dirty="0"/>
          </a:p>
        </p:txBody>
      </p:sp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280105" y="4657147"/>
            <a:ext cx="13954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b="1" i="1" dirty="0" smtClean="0"/>
              <a:t>p </a:t>
            </a:r>
            <a:r>
              <a:rPr lang="en-US" b="1" dirty="0" smtClean="0"/>
              <a:t>processors</a:t>
            </a:r>
            <a:endParaRPr lang="en-US" b="1" dirty="0"/>
          </a:p>
        </p:txBody>
      </p:sp>
      <p:sp>
        <p:nvSpPr>
          <p:cNvPr id="63" name="Line 29"/>
          <p:cNvSpPr>
            <a:spLocks noChangeShapeType="1"/>
          </p:cNvSpPr>
          <p:nvPr/>
        </p:nvSpPr>
        <p:spPr bwMode="auto">
          <a:xfrm>
            <a:off x="1522264" y="6126482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30"/>
          <p:cNvSpPr>
            <a:spLocks noChangeShapeType="1"/>
          </p:cNvSpPr>
          <p:nvPr/>
        </p:nvSpPr>
        <p:spPr bwMode="auto">
          <a:xfrm>
            <a:off x="3224064" y="5631182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Text Box 32"/>
          <p:cNvSpPr txBox="1">
            <a:spLocks noChangeArrowheads="1"/>
          </p:cNvSpPr>
          <p:nvPr/>
        </p:nvSpPr>
        <p:spPr bwMode="auto">
          <a:xfrm>
            <a:off x="2674363" y="6088382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 i="1" dirty="0" smtClean="0"/>
              <a:t>T</a:t>
            </a:r>
            <a:r>
              <a:rPr lang="en-US" b="1" dirty="0" smtClean="0"/>
              <a:t>(</a:t>
            </a:r>
            <a:r>
              <a:rPr lang="en-US" b="1" i="1" dirty="0" smtClean="0"/>
              <a:t>p</a:t>
            </a:r>
            <a:r>
              <a:rPr lang="en-US" b="1" dirty="0" smtClean="0"/>
              <a:t>)</a:t>
            </a:r>
            <a:endParaRPr lang="en-US" b="1" dirty="0"/>
          </a:p>
        </p:txBody>
      </p:sp>
      <p:graphicFrame>
        <p:nvGraphicFramePr>
          <p:cNvPr id="66" name="Object 38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5176689" y="4032570"/>
          <a:ext cx="3338513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Formel" r:id="rId3" imgW="2311200" imgH="609480" progId="Equation.3">
                  <p:embed/>
                </p:oleObj>
              </mc:Choice>
              <mc:Fallback>
                <p:oleObj name="Formel" r:id="rId3" imgW="2311200" imgH="609480" progId="Equation.3">
                  <p:embed/>
                  <p:pic>
                    <p:nvPicPr>
                      <p:cNvPr id="66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689" y="4032570"/>
                        <a:ext cx="3338513" cy="881062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40"/>
          <p:cNvGraphicFramePr>
            <a:graphicFrameLocks noChangeAspect="1"/>
          </p:cNvGraphicFramePr>
          <p:nvPr>
            <p:extLst/>
          </p:nvPr>
        </p:nvGraphicFramePr>
        <p:xfrm>
          <a:off x="5250095" y="5136164"/>
          <a:ext cx="3160331" cy="655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5" imgW="2019240" imgH="419040" progId="Equation.3">
                  <p:embed/>
                </p:oleObj>
              </mc:Choice>
              <mc:Fallback>
                <p:oleObj name="Equation" r:id="rId5" imgW="2019240" imgH="419040" progId="Equation.3">
                  <p:embed/>
                  <p:pic>
                    <p:nvPicPr>
                      <p:cNvPr id="67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0095" y="5136164"/>
                        <a:ext cx="3160331" cy="655356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Line 16"/>
          <p:cNvSpPr>
            <a:spLocks noChangeShapeType="1"/>
          </p:cNvSpPr>
          <p:nvPr/>
        </p:nvSpPr>
        <p:spPr bwMode="auto">
          <a:xfrm>
            <a:off x="1522264" y="5631182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2"/>
          <p:cNvSpPr>
            <a:spLocks noChangeShapeType="1"/>
          </p:cNvSpPr>
          <p:nvPr/>
        </p:nvSpPr>
        <p:spPr bwMode="auto">
          <a:xfrm flipV="1">
            <a:off x="3198664" y="5554982"/>
            <a:ext cx="0" cy="388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Text Box 17"/>
          <p:cNvSpPr txBox="1">
            <a:spLocks noChangeArrowheads="1"/>
          </p:cNvSpPr>
          <p:nvPr/>
        </p:nvSpPr>
        <p:spPr bwMode="auto">
          <a:xfrm>
            <a:off x="1991163" y="5631182"/>
            <a:ext cx="68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i="1" dirty="0" err="1"/>
              <a:t>f</a:t>
            </a:r>
            <a:r>
              <a:rPr lang="en-US" i="1" dirty="0" err="1" smtClean="0">
                <a:sym typeface="Symbol" pitchFamily="18" charset="2"/>
              </a:rPr>
              <a:t></a:t>
            </a:r>
            <a:r>
              <a:rPr lang="en-US" i="1" dirty="0" err="1" smtClean="0"/>
              <a:t>T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3087813" y="5625904"/>
            <a:ext cx="13892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dirty="0"/>
              <a:t>(1</a:t>
            </a:r>
            <a:r>
              <a:rPr lang="en-US" dirty="0">
                <a:sym typeface="Symbol" pitchFamily="18" charset="2"/>
              </a:rPr>
              <a:t></a:t>
            </a:r>
            <a:r>
              <a:rPr lang="en-US" i="1" dirty="0"/>
              <a:t>f</a:t>
            </a:r>
            <a:r>
              <a:rPr lang="en-US" dirty="0"/>
              <a:t>)</a:t>
            </a:r>
            <a:r>
              <a:rPr lang="en-US" dirty="0" smtClean="0">
                <a:sym typeface="Symbol" pitchFamily="18" charset="2"/>
              </a:rPr>
              <a:t></a:t>
            </a:r>
            <a:r>
              <a:rPr lang="en-US" i="1" dirty="0" smtClean="0"/>
              <a:t>T</a:t>
            </a:r>
            <a:r>
              <a:rPr lang="en-US" dirty="0" smtClean="0"/>
              <a:t>(1)/</a:t>
            </a:r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72" name="Geschweifte Klammer rechts 71"/>
          <p:cNvSpPr/>
          <p:nvPr/>
        </p:nvSpPr>
        <p:spPr>
          <a:xfrm>
            <a:off x="4311947" y="3802382"/>
            <a:ext cx="165114" cy="1752600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Text Box 28"/>
          <p:cNvSpPr txBox="1">
            <a:spLocks noChangeArrowheads="1"/>
          </p:cNvSpPr>
          <p:nvPr/>
        </p:nvSpPr>
        <p:spPr bwMode="auto">
          <a:xfrm>
            <a:off x="4477061" y="4461750"/>
            <a:ext cx="2489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i="1" dirty="0" smtClean="0"/>
              <a:t>p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83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Amdahl’s Law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3346450"/>
            <a:ext cx="8608888" cy="310688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Where the term </a:t>
            </a:r>
            <a:r>
              <a:rPr lang="en-US" sz="2400" b="1" i="1" dirty="0"/>
              <a:t>f</a:t>
            </a:r>
            <a:r>
              <a:rPr lang="en-US" sz="2400" dirty="0"/>
              <a:t> stands for the fraction of operations done sequentially with just one processor, and the term </a:t>
            </a:r>
            <a:r>
              <a:rPr lang="en-US" sz="2400" b="1" dirty="0"/>
              <a:t>(1</a:t>
            </a:r>
            <a:r>
              <a:rPr lang="en-US" sz="2400" b="1" dirty="0">
                <a:sym typeface="Symbol" pitchFamily="18" charset="2"/>
              </a:rPr>
              <a:t></a:t>
            </a:r>
            <a:r>
              <a:rPr lang="en-US" sz="2400" b="1" i="1" dirty="0"/>
              <a:t>f</a:t>
            </a:r>
            <a:r>
              <a:rPr lang="en-US" sz="2400" b="1" dirty="0"/>
              <a:t>)</a:t>
            </a:r>
            <a:r>
              <a:rPr lang="en-US" sz="2400" dirty="0"/>
              <a:t> stands for the fraction of operations that can potentially be parallelized.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sequential fraction of code, </a:t>
            </a:r>
            <a:r>
              <a:rPr lang="en-US" sz="2400" b="1" i="1" dirty="0"/>
              <a:t>f</a:t>
            </a:r>
            <a:r>
              <a:rPr lang="en-US" sz="2400" dirty="0"/>
              <a:t>, is a unit-less measure between 0 and 1.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Amdahl’s </a:t>
            </a:r>
            <a:r>
              <a:rPr lang="en-US" sz="2400" dirty="0"/>
              <a:t>Law can be used to predict the performance of parallel programs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843808" y="1810865"/>
                <a:ext cx="3294112" cy="1069139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de-D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810865"/>
                <a:ext cx="3294112" cy="10691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E8FB-FCA8-4981-9E0E-D9F5946805F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1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Amdahl’s Law –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764" y="1559048"/>
            <a:ext cx="8964488" cy="144145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95% of a program’s execution time occurs inside a loop that can be executed in parallel. </a:t>
            </a:r>
            <a:r>
              <a:rPr lang="en-US" sz="2400" dirty="0" smtClean="0"/>
              <a:t>What </a:t>
            </a:r>
            <a:r>
              <a:rPr lang="en-US" sz="2400" dirty="0"/>
              <a:t>is the maximum speedup we should expect from a parallel version of the program executing on </a:t>
            </a:r>
            <a:r>
              <a:rPr lang="en-US" sz="2400" dirty="0" smtClean="0"/>
              <a:t>6 </a:t>
            </a:r>
            <a:r>
              <a:rPr lang="en-US" sz="2400" dirty="0"/>
              <a:t>CPUs?</a:t>
            </a:r>
          </a:p>
        </p:txBody>
      </p:sp>
      <p:sp>
        <p:nvSpPr>
          <p:cNvPr id="623621" name="Rectangle 5"/>
          <p:cNvSpPr>
            <a:spLocks noChangeArrowheads="1"/>
          </p:cNvSpPr>
          <p:nvPr/>
        </p:nvSpPr>
        <p:spPr bwMode="auto">
          <a:xfrm>
            <a:off x="323528" y="4149080"/>
            <a:ext cx="864096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l">
              <a:spcBef>
                <a:spcPct val="20000"/>
              </a:spcBef>
              <a:buFont typeface="+mj-lt"/>
              <a:buAutoNum type="arabicPeriod" startAt="2"/>
            </a:pPr>
            <a:r>
              <a:rPr kumimoji="1" lang="en-US" sz="2400" b="0" dirty="0" smtClean="0"/>
              <a:t>10</a:t>
            </a:r>
            <a:r>
              <a:rPr kumimoji="1" lang="en-US" sz="2400" b="0" dirty="0"/>
              <a:t>% of a program’s execution time is spent within inherently sequential code. </a:t>
            </a:r>
            <a:r>
              <a:rPr kumimoji="1" lang="en-US" sz="2400" b="0" dirty="0" smtClean="0"/>
              <a:t>What </a:t>
            </a:r>
            <a:r>
              <a:rPr kumimoji="1" lang="en-US" sz="2400" b="0" dirty="0"/>
              <a:t>is the limit to the speedup achievable by a parallel version of the program</a:t>
            </a:r>
            <a:r>
              <a:rPr kumimoji="1" lang="en-US" sz="2400" b="0" dirty="0" smtClean="0"/>
              <a:t>? </a:t>
            </a:r>
            <a:endParaRPr kumimoji="1" lang="en-US" sz="24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2195736" y="2725218"/>
                <a:ext cx="4176464" cy="1014701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de-D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05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05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den>
                      </m:f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725218"/>
                <a:ext cx="4176464" cy="10147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183566" y="5373216"/>
                <a:ext cx="4176464" cy="1014701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de-D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de-DE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sz="24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 sz="24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de-DE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de-DE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den>
                          </m:f>
                        </m:e>
                      </m:func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566" y="5373216"/>
                <a:ext cx="4176464" cy="10147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60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en-US" dirty="0" smtClean="0"/>
              <a:t>Scaled Speedup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17638"/>
            <a:ext cx="8424936" cy="496369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Limitation </a:t>
            </a:r>
            <a:r>
              <a:rPr lang="en-US" b="1" dirty="0"/>
              <a:t>of Amdahl’s </a:t>
            </a:r>
            <a:r>
              <a:rPr lang="en-US" b="1" dirty="0" smtClean="0"/>
              <a:t>law</a:t>
            </a:r>
            <a:r>
              <a:rPr lang="en-US" dirty="0" smtClean="0"/>
              <a:t>: only </a:t>
            </a:r>
            <a:r>
              <a:rPr lang="en-US" dirty="0"/>
              <a:t>applies in situation </a:t>
            </a:r>
            <a:r>
              <a:rPr lang="en-US" dirty="0" smtClean="0"/>
              <a:t>where the </a:t>
            </a:r>
            <a:r>
              <a:rPr lang="en-US" dirty="0"/>
              <a:t>problem size is constant</a:t>
            </a:r>
            <a:r>
              <a:rPr lang="en-US" b="1" dirty="0"/>
              <a:t> </a:t>
            </a:r>
            <a:r>
              <a:rPr lang="en-US" dirty="0"/>
              <a:t>and the number of processors varies </a:t>
            </a:r>
            <a:r>
              <a:rPr lang="en-US" dirty="0" smtClean="0"/>
              <a:t>(</a:t>
            </a:r>
            <a:r>
              <a:rPr lang="en-US" dirty="0" smtClean="0">
                <a:sym typeface="Symbol" panose="05050102010706020507" pitchFamily="18" charset="2"/>
              </a:rPr>
              <a:t> </a:t>
            </a:r>
            <a:r>
              <a:rPr lang="en-US" b="1" dirty="0" smtClean="0"/>
              <a:t>strong scalability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However, when using more </a:t>
            </a:r>
            <a:r>
              <a:rPr lang="de-DE" dirty="0" smtClean="0"/>
              <a:t>processors </a:t>
            </a:r>
            <a:r>
              <a:rPr lang="en-US" dirty="0"/>
              <a:t>we may also use larger problems sizes </a:t>
            </a:r>
            <a:r>
              <a:rPr lang="en-US" dirty="0" smtClean="0"/>
              <a:t>(</a:t>
            </a:r>
            <a:r>
              <a:rPr lang="en-US" dirty="0" smtClean="0">
                <a:sym typeface="Symbol" panose="05050102010706020507" pitchFamily="18" charset="2"/>
              </a:rPr>
              <a:t> </a:t>
            </a:r>
            <a:r>
              <a:rPr lang="en-US" b="1" dirty="0" smtClean="0"/>
              <a:t>weak scalability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In this case the time spent in the parallelizable </a:t>
            </a:r>
            <a:r>
              <a:rPr lang="en-US" dirty="0" smtClean="0"/>
              <a:t>part (</a:t>
            </a:r>
            <a:r>
              <a:rPr lang="en-US" i="1" dirty="0" err="1" smtClean="0"/>
              <a:t>T</a:t>
            </a:r>
            <a:r>
              <a:rPr lang="en-US" baseline="-25000" dirty="0" err="1" smtClean="0"/>
              <a:t>par</a:t>
            </a:r>
            <a:r>
              <a:rPr lang="en-US" dirty="0" smtClean="0"/>
              <a:t>) may </a:t>
            </a:r>
            <a:r>
              <a:rPr lang="en-US" dirty="0"/>
              <a:t>grow faster in comparison to </a:t>
            </a:r>
            <a:r>
              <a:rPr lang="en-US" i="1" dirty="0" err="1" smtClean="0"/>
              <a:t>T</a:t>
            </a:r>
            <a:r>
              <a:rPr lang="en-US" baseline="-25000" dirty="0" err="1" smtClean="0"/>
              <a:t>ser</a:t>
            </a:r>
            <a:endParaRPr lang="en-US" dirty="0" smtClean="0"/>
          </a:p>
          <a:p>
            <a:r>
              <a:rPr lang="en-US" b="1" dirty="0" smtClean="0"/>
              <a:t>Scaled Speedup: </a:t>
            </a:r>
            <a:r>
              <a:rPr lang="en-US" dirty="0" smtClean="0"/>
              <a:t>incorporates </a:t>
            </a:r>
            <a:r>
              <a:rPr lang="en-US" dirty="0"/>
              <a:t>such scenarios in the calculation of the achievable </a:t>
            </a:r>
            <a:r>
              <a:rPr lang="en-US" dirty="0" smtClean="0"/>
              <a:t>speedup.</a:t>
            </a:r>
          </a:p>
          <a:p>
            <a:r>
              <a:rPr lang="en-US" dirty="0" smtClean="0"/>
              <a:t>We </a:t>
            </a:r>
            <a:r>
              <a:rPr lang="en-US" dirty="0"/>
              <a:t>now derive a more general law which allows for scaling </a:t>
            </a:r>
            <a:r>
              <a:rPr lang="en-US" dirty="0" smtClean="0"/>
              <a:t>with </a:t>
            </a:r>
            <a:r>
              <a:rPr lang="en-US" dirty="0"/>
              <a:t>respect to the problem’s </a:t>
            </a:r>
            <a:r>
              <a:rPr lang="en-US" dirty="0" smtClean="0"/>
              <a:t>complexity</a:t>
            </a:r>
          </a:p>
          <a:p>
            <a:pPr lvl="1"/>
            <a:r>
              <a:rPr lang="en-US" b="1" dirty="0" smtClean="0"/>
              <a:t>Gustafson’s Law </a:t>
            </a:r>
            <a:r>
              <a:rPr lang="en-US" dirty="0" smtClean="0"/>
              <a:t>is just a </a:t>
            </a:r>
            <a:r>
              <a:rPr lang="en-US" dirty="0"/>
              <a:t>special case </a:t>
            </a:r>
            <a:r>
              <a:rPr lang="en-US" dirty="0" smtClean="0"/>
              <a:t>which can be used to predict </a:t>
            </a:r>
            <a:r>
              <a:rPr lang="en-US" dirty="0"/>
              <a:t>the theoretically achievable speedup using multiple processors when </a:t>
            </a:r>
            <a:r>
              <a:rPr lang="en-US" dirty="0" smtClean="0"/>
              <a:t>the parallelizable </a:t>
            </a:r>
            <a:r>
              <a:rPr lang="en-US" dirty="0"/>
              <a:t>part scales linearly with the problem size while </a:t>
            </a:r>
            <a:r>
              <a:rPr lang="en-US" dirty="0" smtClean="0"/>
              <a:t>serial </a:t>
            </a:r>
            <a:r>
              <a:rPr lang="en-US" dirty="0"/>
              <a:t>part </a:t>
            </a:r>
            <a:r>
              <a:rPr lang="en-US" dirty="0" smtClean="0"/>
              <a:t>remains constant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6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77634"/>
            <a:ext cx="8229600" cy="1143000"/>
          </a:xfrm>
        </p:spPr>
        <p:txBody>
          <a:bodyPr/>
          <a:lstStyle/>
          <a:p>
            <a:r>
              <a:rPr lang="en-US" dirty="0" smtClean="0"/>
              <a:t>Derivation of Scaled Speedup Law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1539" y="3815997"/>
            <a:ext cx="9073008" cy="49947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 derive a </a:t>
            </a:r>
            <a:r>
              <a:rPr lang="en-US" b="1" dirty="0" smtClean="0"/>
              <a:t>scaled upper bound </a:t>
            </a:r>
            <a:r>
              <a:rPr lang="en-US" dirty="0" smtClean="0"/>
              <a:t>for the achievable speedup: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616833" y="1556792"/>
                <a:ext cx="8208912" cy="419923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αβ</m:t>
                          </m:r>
                        </m:sub>
                      </m:sSub>
                      <m:d>
                        <m:d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de-DE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ser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par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de-DE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33" y="1556792"/>
                <a:ext cx="8208912" cy="419923"/>
              </a:xfrm>
              <a:prstGeom prst="rect">
                <a:avLst/>
              </a:prstGeom>
              <a:blipFill>
                <a:blip r:embed="rId2"/>
                <a:stretch>
                  <a:fillRect l="-223" r="-742" b="-260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bgerundetes Rechteck 5"/>
          <p:cNvSpPr/>
          <p:nvPr/>
        </p:nvSpPr>
        <p:spPr>
          <a:xfrm>
            <a:off x="184785" y="2348091"/>
            <a:ext cx="3816424" cy="11733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: </a:t>
            </a:r>
            <a:r>
              <a:rPr lang="en-US" dirty="0">
                <a:solidFill>
                  <a:schemeClr val="tx1"/>
                </a:solidFill>
              </a:rPr>
              <a:t>scaling function of the </a:t>
            </a:r>
            <a:r>
              <a:rPr lang="en-US" dirty="0" smtClean="0">
                <a:solidFill>
                  <a:schemeClr val="tx1"/>
                </a:solidFill>
              </a:rPr>
              <a:t>part </a:t>
            </a:r>
            <a:r>
              <a:rPr lang="en-US" dirty="0">
                <a:solidFill>
                  <a:schemeClr val="tx1"/>
                </a:solidFill>
              </a:rPr>
              <a:t>of the program that does not </a:t>
            </a:r>
            <a:r>
              <a:rPr lang="en-US" dirty="0" smtClean="0">
                <a:solidFill>
                  <a:schemeClr val="tx1"/>
                </a:solidFill>
              </a:rPr>
              <a:t>benefit </a:t>
            </a:r>
            <a:r>
              <a:rPr lang="en-US" dirty="0">
                <a:solidFill>
                  <a:schemeClr val="tx1"/>
                </a:solidFill>
              </a:rPr>
              <a:t>from</a:t>
            </a:r>
          </a:p>
          <a:p>
            <a:r>
              <a:rPr lang="en-US" dirty="0">
                <a:solidFill>
                  <a:schemeClr val="tx1"/>
                </a:solidFill>
              </a:rPr>
              <a:t>parallelization with respect to the complexity of the problem </a:t>
            </a:r>
            <a:r>
              <a:rPr lang="en-US" dirty="0" smtClean="0">
                <a:solidFill>
                  <a:schemeClr val="tx1"/>
                </a:solidFill>
              </a:rPr>
              <a:t>size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8" name="Gerade Verbindung mit Pfeil 7"/>
          <p:cNvCxnSpPr>
            <a:stCxn id="6" idx="0"/>
          </p:cNvCxnSpPr>
          <p:nvPr/>
        </p:nvCxnSpPr>
        <p:spPr>
          <a:xfrm flipV="1">
            <a:off x="2092997" y="1892342"/>
            <a:ext cx="36004" cy="4557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bgerundetes Rechteck 8"/>
          <p:cNvSpPr/>
          <p:nvPr/>
        </p:nvSpPr>
        <p:spPr>
          <a:xfrm>
            <a:off x="4865305" y="2348091"/>
            <a:ext cx="4248472" cy="117337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: </a:t>
            </a:r>
            <a:r>
              <a:rPr lang="en-US" dirty="0">
                <a:solidFill>
                  <a:schemeClr val="tx1"/>
                </a:solidFill>
              </a:rPr>
              <a:t>scaling function of the part of the program that </a:t>
            </a:r>
            <a:r>
              <a:rPr lang="en-US" dirty="0" smtClean="0">
                <a:solidFill>
                  <a:schemeClr val="tx1"/>
                </a:solidFill>
              </a:rPr>
              <a:t>benefits </a:t>
            </a:r>
            <a:r>
              <a:rPr lang="en-US" dirty="0">
                <a:solidFill>
                  <a:schemeClr val="tx1"/>
                </a:solidFill>
              </a:rPr>
              <a:t>from parallelization</a:t>
            </a:r>
          </a:p>
          <a:p>
            <a:r>
              <a:rPr lang="en-US" dirty="0">
                <a:solidFill>
                  <a:schemeClr val="tx1"/>
                </a:solidFill>
              </a:rPr>
              <a:t>with respect to the complexity of the problem size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0" name="Gerade Verbindung mit Pfeil 9"/>
          <p:cNvCxnSpPr>
            <a:stCxn id="9" idx="0"/>
          </p:cNvCxnSpPr>
          <p:nvPr/>
        </p:nvCxnSpPr>
        <p:spPr>
          <a:xfrm flipH="1" flipV="1">
            <a:off x="3497153" y="1851153"/>
            <a:ext cx="3492388" cy="4969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872716" y="4437112"/>
                <a:ext cx="7398568" cy="2210413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αβ</m:t>
                          </m:r>
                        </m:sub>
                      </m:sSub>
                      <m:d>
                        <m:d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αβ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αβ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den>
                      </m:f>
                      <m:r>
                        <a:rPr lang="de-D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de-DE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de-DE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de-DE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de-DE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β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de-DE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den>
                      </m:f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β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16" y="4437112"/>
                <a:ext cx="7398568" cy="22104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7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PRAM</a:t>
            </a:r>
          </a:p>
          <a:p>
            <a:pPr lvl="1"/>
            <a:r>
              <a:rPr lang="en-US" b="1" dirty="0" smtClean="0"/>
              <a:t>PRAM Variants</a:t>
            </a:r>
          </a:p>
          <a:p>
            <a:pPr lvl="1"/>
            <a:r>
              <a:rPr lang="en-US" b="1" dirty="0" smtClean="0"/>
              <a:t>Parallel Prefix Using Recursive Doubling</a:t>
            </a:r>
          </a:p>
          <a:p>
            <a:pPr lvl="1"/>
            <a:r>
              <a:rPr lang="en-US" b="1" dirty="0" smtClean="0"/>
              <a:t>Cost Optimal Parallel Prefix</a:t>
            </a:r>
          </a:p>
          <a:p>
            <a:pPr lvl="1"/>
            <a:r>
              <a:rPr lang="en-US" b="1" dirty="0" smtClean="0"/>
              <a:t>Sparse Array Compaction</a:t>
            </a:r>
          </a:p>
          <a:p>
            <a:r>
              <a:rPr lang="en-US" dirty="0" smtClean="0"/>
              <a:t>Network Topologies</a:t>
            </a:r>
          </a:p>
          <a:p>
            <a:r>
              <a:rPr lang="en-US" dirty="0" smtClean="0"/>
              <a:t>Amdahl’s and Gustafson’s Laws</a:t>
            </a:r>
          </a:p>
          <a:p>
            <a:r>
              <a:rPr lang="en-US" dirty="0" smtClean="0"/>
              <a:t>Foster’s Parallel Algorithm Design Methodology</a:t>
            </a:r>
          </a:p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572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77634"/>
            <a:ext cx="8229600" cy="1143000"/>
          </a:xfrm>
        </p:spPr>
        <p:txBody>
          <a:bodyPr/>
          <a:lstStyle/>
          <a:p>
            <a:r>
              <a:rPr lang="en-US" dirty="0" smtClean="0"/>
              <a:t>Derivation of Gustafson‘s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4152627" y="1081230"/>
                <a:ext cx="930831" cy="725776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de-DE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den>
                      </m:f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627" y="1081230"/>
                <a:ext cx="930831" cy="7257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bgerundetes Rechteck 5"/>
          <p:cNvSpPr/>
          <p:nvPr/>
        </p:nvSpPr>
        <p:spPr>
          <a:xfrm>
            <a:off x="99389" y="1700808"/>
            <a:ext cx="3672408" cy="89450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Ratio </a:t>
            </a:r>
            <a:r>
              <a:rPr lang="en-US" dirty="0">
                <a:solidFill>
                  <a:schemeClr val="tx1"/>
                </a:solidFill>
              </a:rPr>
              <a:t>of the problem complexity scaling between the parallelizable </a:t>
            </a:r>
            <a:r>
              <a:rPr lang="en-US" dirty="0" smtClean="0">
                <a:solidFill>
                  <a:schemeClr val="tx1"/>
                </a:solidFill>
              </a:rPr>
              <a:t>part </a:t>
            </a:r>
            <a:r>
              <a:rPr lang="de-DE" dirty="0" smtClean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the non-parallelizable </a:t>
            </a:r>
            <a:r>
              <a:rPr lang="de-DE" dirty="0" smtClean="0">
                <a:solidFill>
                  <a:schemeClr val="tx1"/>
                </a:solidFill>
              </a:rPr>
              <a:t>part</a:t>
            </a:r>
            <a:r>
              <a:rPr lang="de-DE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8" name="Gerade Verbindung mit Pfeil 7"/>
          <p:cNvCxnSpPr>
            <a:stCxn id="6" idx="0"/>
            <a:endCxn id="5" idx="1"/>
          </p:cNvCxnSpPr>
          <p:nvPr/>
        </p:nvCxnSpPr>
        <p:spPr>
          <a:xfrm flipV="1">
            <a:off x="1935593" y="1444118"/>
            <a:ext cx="2217034" cy="2566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2059681" y="5927577"/>
                <a:ext cx="5348673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de-D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de-DE" sz="24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681" y="5927577"/>
                <a:ext cx="5348673" cy="369332"/>
              </a:xfrm>
              <a:prstGeom prst="rect">
                <a:avLst/>
              </a:prstGeom>
              <a:blipFill>
                <a:blip r:embed="rId3"/>
                <a:stretch>
                  <a:fillRect l="-456" r="-1026" b="-344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Inhaltsplatzhalter 3"/>
          <p:cNvSpPr>
            <a:spLocks noGrp="1"/>
          </p:cNvSpPr>
          <p:nvPr>
            <p:ph idx="1"/>
          </p:nvPr>
        </p:nvSpPr>
        <p:spPr>
          <a:xfrm>
            <a:off x="81538" y="4077072"/>
            <a:ext cx="8954958" cy="18722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Using different </a:t>
            </a:r>
            <a:r>
              <a:rPr lang="en-US" dirty="0"/>
              <a:t>functions for </a:t>
            </a:r>
            <a:r>
              <a:rPr lang="en-US" dirty="0" smtClean="0">
                <a:sym typeface="Symbol" panose="05050102010706020507" pitchFamily="18" charset="2"/>
              </a:rPr>
              <a:t></a:t>
            </a:r>
            <a:r>
              <a:rPr lang="en-US" dirty="0" smtClean="0"/>
              <a:t> yields </a:t>
            </a:r>
            <a:r>
              <a:rPr lang="en-US" dirty="0"/>
              <a:t>the </a:t>
            </a:r>
            <a:r>
              <a:rPr lang="en-US" dirty="0" smtClean="0"/>
              <a:t>following special cases: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ym typeface="Symbol" panose="05050102010706020507" pitchFamily="18" charset="2"/>
              </a:rPr>
              <a:t> = 1 </a:t>
            </a:r>
            <a:r>
              <a:rPr lang="en-US" dirty="0" smtClean="0">
                <a:sym typeface="Symbol" panose="05050102010706020507" pitchFamily="18" charset="2"/>
              </a:rPr>
              <a:t>(i.e.  = ): </a:t>
            </a:r>
            <a:r>
              <a:rPr lang="en-US" b="1" dirty="0" smtClean="0">
                <a:sym typeface="Symbol" panose="05050102010706020507" pitchFamily="18" charset="2"/>
              </a:rPr>
              <a:t>Amdahl‘s Law</a:t>
            </a:r>
          </a:p>
          <a:p>
            <a:pPr marL="514350" indent="-514350">
              <a:buFont typeface="+mj-lt"/>
              <a:buAutoNum type="arabicPeriod"/>
            </a:pPr>
            <a:r>
              <a:rPr lang="de-DE" b="1" dirty="0" smtClean="0">
                <a:sym typeface="Symbol" panose="05050102010706020507" pitchFamily="18" charset="2"/>
              </a:rPr>
              <a:t> = </a:t>
            </a:r>
            <a:r>
              <a:rPr lang="de-DE" b="1" i="1" dirty="0" smtClean="0">
                <a:sym typeface="Symbol" panose="05050102010706020507" pitchFamily="18" charset="2"/>
              </a:rPr>
              <a:t>p</a:t>
            </a:r>
            <a:r>
              <a:rPr lang="de-DE" b="1" dirty="0" smtClean="0">
                <a:sym typeface="Symbol" panose="05050102010706020507" pitchFamily="18" charset="2"/>
              </a:rPr>
              <a:t> </a:t>
            </a:r>
            <a:r>
              <a:rPr lang="de-DE" dirty="0" smtClean="0">
                <a:sym typeface="Symbol" panose="05050102010706020507" pitchFamily="18" charset="2"/>
              </a:rPr>
              <a:t>(e.g. </a:t>
            </a:r>
            <a:r>
              <a:rPr lang="de-DE" dirty="0">
                <a:sym typeface="Symbol" panose="05050102010706020507" pitchFamily="18" charset="2"/>
              </a:rPr>
              <a:t> </a:t>
            </a:r>
            <a:r>
              <a:rPr lang="de-DE" dirty="0" smtClean="0">
                <a:sym typeface="Symbol" panose="05050102010706020507" pitchFamily="18" charset="2"/>
              </a:rPr>
              <a:t>= 1;  = </a:t>
            </a:r>
            <a:r>
              <a:rPr lang="de-DE" i="1" dirty="0" smtClean="0">
                <a:sym typeface="Symbol" panose="05050102010706020507" pitchFamily="18" charset="2"/>
              </a:rPr>
              <a:t>p</a:t>
            </a:r>
            <a:r>
              <a:rPr lang="de-DE" dirty="0" smtClean="0">
                <a:sym typeface="Symbol" panose="05050102010706020507" pitchFamily="18" charset="2"/>
              </a:rPr>
              <a:t>):</a:t>
            </a:r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arallelizable part grows </a:t>
            </a:r>
            <a:r>
              <a:rPr lang="en-US" dirty="0"/>
              <a:t>linear in </a:t>
            </a:r>
            <a:r>
              <a:rPr lang="en-US" i="1" dirty="0"/>
              <a:t>p</a:t>
            </a:r>
            <a:r>
              <a:rPr lang="en-US" dirty="0"/>
              <a:t> while the </a:t>
            </a:r>
            <a:r>
              <a:rPr lang="en-US" dirty="0" smtClean="0"/>
              <a:t>non-parallelizable part </a:t>
            </a:r>
            <a:r>
              <a:rPr lang="en-US" dirty="0"/>
              <a:t>remains </a:t>
            </a:r>
            <a:r>
              <a:rPr lang="en-US" dirty="0" smtClean="0"/>
              <a:t>constant </a:t>
            </a:r>
            <a:r>
              <a:rPr lang="en-US" dirty="0" smtClean="0">
                <a:sym typeface="Symbol" panose="05050102010706020507" pitchFamily="18" charset="2"/>
              </a:rPr>
              <a:t> </a:t>
            </a:r>
            <a:r>
              <a:rPr lang="en-US" b="1" dirty="0" smtClean="0"/>
              <a:t>Gustafson’s law</a:t>
            </a:r>
            <a:r>
              <a:rPr lang="de-DE" b="1" dirty="0" smtClean="0"/>
              <a:t>: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3131840" y="2799067"/>
                <a:ext cx="3204356" cy="109203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sub>
                      </m:sSub>
                      <m:d>
                        <m:d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de-D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de-DE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num>
                        <m:den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799067"/>
                <a:ext cx="3204356" cy="10920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9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-3513"/>
            <a:ext cx="8229600" cy="786836"/>
          </a:xfrm>
        </p:spPr>
        <p:txBody>
          <a:bodyPr/>
          <a:lstStyle/>
          <a:p>
            <a:r>
              <a:rPr lang="en-US" dirty="0" smtClean="0"/>
              <a:t>Gustafson‘s Law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50830" y="1697982"/>
            <a:ext cx="1613802" cy="36933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0" i="1" dirty="0" err="1" smtClean="0"/>
              <a:t>T</a:t>
            </a:r>
            <a:r>
              <a:rPr lang="en-US" b="0" baseline="-25000" dirty="0" err="1" smtClean="0"/>
              <a:t>ser</a:t>
            </a:r>
            <a:endParaRPr lang="en-US" b="0" baseline="-250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327229" y="1693219"/>
            <a:ext cx="1012126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0" i="1" dirty="0" smtClean="0"/>
              <a:t>T</a:t>
            </a:r>
            <a:r>
              <a:rPr lang="en-US" b="0" baseline="-25000" dirty="0" smtClean="0"/>
              <a:t>par</a:t>
            </a:r>
            <a:endParaRPr lang="en-US" b="0" baseline="-25000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1619530" y="1045519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V="1">
            <a:off x="3295930" y="1274119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4343587" y="981191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1619530" y="1121719"/>
            <a:ext cx="2719825" cy="135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617523" y="811543"/>
            <a:ext cx="5675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 i="1" dirty="0" smtClean="0"/>
              <a:t>T</a:t>
            </a:r>
            <a:r>
              <a:rPr lang="en-US" b="1" dirty="0" smtClean="0"/>
              <a:t>(1)</a:t>
            </a:r>
            <a:endParaRPr lang="en-US" b="1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1619530" y="1655119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090730" y="1274675"/>
            <a:ext cx="68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i="1" dirty="0" err="1"/>
              <a:t>f</a:t>
            </a:r>
            <a:r>
              <a:rPr lang="en-US" i="1" dirty="0" err="1" smtClean="0">
                <a:sym typeface="Symbol" pitchFamily="18" charset="2"/>
              </a:rPr>
              <a:t></a:t>
            </a:r>
            <a:r>
              <a:rPr lang="en-US" i="1" dirty="0" err="1" smtClean="0"/>
              <a:t>T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3295930" y="1655119"/>
            <a:ext cx="104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265201" y="1248675"/>
            <a:ext cx="10679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dirty="0"/>
              <a:t>(1</a:t>
            </a:r>
            <a:r>
              <a:rPr lang="en-US" dirty="0">
                <a:sym typeface="Symbol" pitchFamily="18" charset="2"/>
              </a:rPr>
              <a:t></a:t>
            </a:r>
            <a:r>
              <a:rPr lang="en-US" i="1" dirty="0"/>
              <a:t>f</a:t>
            </a:r>
            <a:r>
              <a:rPr lang="en-US" dirty="0"/>
              <a:t>)</a:t>
            </a:r>
            <a:r>
              <a:rPr lang="en-US" dirty="0" smtClean="0">
                <a:sym typeface="Symbol" pitchFamily="18" charset="2"/>
              </a:rPr>
              <a:t></a:t>
            </a:r>
            <a:r>
              <a:rPr lang="en-US" i="1" dirty="0" smtClean="0"/>
              <a:t>T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619672" y="2467670"/>
            <a:ext cx="1676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3296072" y="2467670"/>
            <a:ext cx="1066800" cy="304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3296072" y="2772470"/>
            <a:ext cx="1066800" cy="304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3296072" y="3915470"/>
            <a:ext cx="1066800" cy="304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3296072" y="307727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4362872" y="307727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 flipH="1">
            <a:off x="3833292" y="3168948"/>
            <a:ext cx="0" cy="62440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293750" y="1324412"/>
            <a:ext cx="13994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1</a:t>
            </a:r>
            <a:r>
              <a:rPr lang="en-US" b="1" dirty="0"/>
              <a:t> </a:t>
            </a:r>
            <a:r>
              <a:rPr lang="en-US" b="1" dirty="0" smtClean="0"/>
              <a:t>processor</a:t>
            </a:r>
          </a:p>
          <a:p>
            <a:pPr>
              <a:spcBef>
                <a:spcPct val="0"/>
              </a:spcBef>
            </a:pPr>
            <a:r>
              <a:rPr lang="en-US" b="1" dirty="0" smtClean="0"/>
              <a:t>(non-scaled)</a:t>
            </a:r>
            <a:endParaRPr lang="en-US" b="1" dirty="0"/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377513" y="3322435"/>
            <a:ext cx="13954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b="1" i="1" dirty="0" smtClean="0"/>
              <a:t>p </a:t>
            </a:r>
            <a:r>
              <a:rPr lang="en-US" b="1" dirty="0" smtClean="0"/>
              <a:t>processors</a:t>
            </a:r>
          </a:p>
          <a:p>
            <a:pPr algn="ctr">
              <a:spcBef>
                <a:spcPct val="0"/>
              </a:spcBef>
            </a:pPr>
            <a:r>
              <a:rPr lang="en-US" b="1" dirty="0" smtClean="0"/>
              <a:t>(scaled)</a:t>
            </a:r>
            <a:endParaRPr lang="en-US" b="1" dirty="0"/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1619672" y="479177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>
            <a:off x="3321472" y="429647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2771771" y="4753670"/>
            <a:ext cx="7873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 i="1" dirty="0" smtClean="0"/>
              <a:t>T</a:t>
            </a:r>
            <a:r>
              <a:rPr lang="en-US" b="1" baseline="-25000" dirty="0" smtClean="0">
                <a:sym typeface="Symbol" panose="05050102010706020507" pitchFamily="18" charset="2"/>
              </a:rPr>
              <a:t>=</a:t>
            </a:r>
            <a:r>
              <a:rPr lang="en-US" b="1" i="1" baseline="-25000" dirty="0" smtClean="0">
                <a:sym typeface="Symbol" panose="05050102010706020507" pitchFamily="18" charset="2"/>
              </a:rPr>
              <a:t>p</a:t>
            </a:r>
            <a:r>
              <a:rPr lang="en-US" b="1" dirty="0" smtClean="0"/>
              <a:t>(</a:t>
            </a:r>
            <a:r>
              <a:rPr lang="en-US" b="1" i="1" dirty="0" smtClean="0"/>
              <a:t>p</a:t>
            </a:r>
            <a:r>
              <a:rPr lang="en-US" b="1" dirty="0" smtClean="0"/>
              <a:t>)</a:t>
            </a:r>
            <a:endParaRPr lang="en-US" b="1" dirty="0"/>
          </a:p>
        </p:txBody>
      </p:sp>
      <p:graphicFrame>
        <p:nvGraphicFramePr>
          <p:cNvPr id="27" name="Object 38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4706391" y="2287075"/>
          <a:ext cx="3847481" cy="6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Formel" r:id="rId3" imgW="2793960" imgH="469800" progId="Equation.3">
                  <p:embed/>
                </p:oleObj>
              </mc:Choice>
              <mc:Fallback>
                <p:oleObj name="Formel" r:id="rId3" imgW="2793960" imgH="469800" progId="Equation.3">
                  <p:embed/>
                  <p:pic>
                    <p:nvPicPr>
                      <p:cNvPr id="27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391" y="2287075"/>
                        <a:ext cx="3847481" cy="64765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0"/>
          <p:cNvGraphicFramePr>
            <a:graphicFrameLocks noChangeAspect="1"/>
          </p:cNvGraphicFramePr>
          <p:nvPr>
            <p:extLst/>
          </p:nvPr>
        </p:nvGraphicFramePr>
        <p:xfrm>
          <a:off x="5224933" y="3054558"/>
          <a:ext cx="2810395" cy="293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Formel" r:id="rId5" imgW="1930320" imgH="203040" progId="Equation.3">
                  <p:embed/>
                </p:oleObj>
              </mc:Choice>
              <mc:Fallback>
                <p:oleObj name="Formel" r:id="rId5" imgW="1930320" imgH="203040" progId="Equation.3">
                  <p:embed/>
                  <p:pic>
                    <p:nvPicPr>
                      <p:cNvPr id="28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933" y="3054558"/>
                        <a:ext cx="2810395" cy="293733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Line 16"/>
          <p:cNvSpPr>
            <a:spLocks noChangeShapeType="1"/>
          </p:cNvSpPr>
          <p:nvPr/>
        </p:nvSpPr>
        <p:spPr bwMode="auto">
          <a:xfrm>
            <a:off x="1619672" y="429647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 flipV="1">
            <a:off x="3296072" y="4220270"/>
            <a:ext cx="0" cy="388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088571" y="4296470"/>
            <a:ext cx="68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i="1" dirty="0" err="1"/>
              <a:t>f</a:t>
            </a:r>
            <a:r>
              <a:rPr lang="en-US" i="1" dirty="0" err="1" smtClean="0">
                <a:sym typeface="Symbol" pitchFamily="18" charset="2"/>
              </a:rPr>
              <a:t></a:t>
            </a:r>
            <a:r>
              <a:rPr lang="en-US" i="1" dirty="0" err="1" smtClean="0"/>
              <a:t>T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3185221" y="4291192"/>
            <a:ext cx="13892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dirty="0"/>
              <a:t>(1</a:t>
            </a:r>
            <a:r>
              <a:rPr lang="en-US" dirty="0">
                <a:sym typeface="Symbol" pitchFamily="18" charset="2"/>
              </a:rPr>
              <a:t></a:t>
            </a:r>
            <a:r>
              <a:rPr lang="en-US" i="1" dirty="0"/>
              <a:t>f</a:t>
            </a:r>
            <a:r>
              <a:rPr lang="en-US" dirty="0"/>
              <a:t>)</a:t>
            </a:r>
            <a:r>
              <a:rPr lang="en-US" dirty="0" smtClean="0">
                <a:sym typeface="Symbol" pitchFamily="18" charset="2"/>
              </a:rPr>
              <a:t></a:t>
            </a:r>
            <a:r>
              <a:rPr lang="en-US" i="1" dirty="0" smtClean="0"/>
              <a:t>T</a:t>
            </a:r>
            <a:r>
              <a:rPr lang="en-US" dirty="0" smtClean="0"/>
              <a:t>(1)</a:t>
            </a:r>
            <a:endParaRPr lang="en-US" i="1" dirty="0"/>
          </a:p>
        </p:txBody>
      </p:sp>
      <p:sp>
        <p:nvSpPr>
          <p:cNvPr id="33" name="Geschweifte Klammer rechts 32"/>
          <p:cNvSpPr/>
          <p:nvPr/>
        </p:nvSpPr>
        <p:spPr>
          <a:xfrm>
            <a:off x="4409355" y="2467670"/>
            <a:ext cx="165114" cy="1752600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4574469" y="3127038"/>
            <a:ext cx="2489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i="1" dirty="0" smtClean="0"/>
              <a:t>p</a:t>
            </a:r>
            <a:endParaRPr lang="en-US" dirty="0"/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1619672" y="6450035"/>
            <a:ext cx="6934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650972" y="5959498"/>
            <a:ext cx="1613802" cy="36933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0" i="1" dirty="0" err="1" smtClean="0"/>
              <a:t>T</a:t>
            </a:r>
            <a:r>
              <a:rPr lang="en-US" b="0" baseline="-25000" dirty="0" err="1" smtClean="0"/>
              <a:t>ser</a:t>
            </a:r>
            <a:endParaRPr lang="en-US" b="0" baseline="-25000" dirty="0"/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3327371" y="5954735"/>
            <a:ext cx="5195202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i="1" dirty="0" err="1"/>
              <a:t>p</a:t>
            </a:r>
            <a:r>
              <a:rPr lang="en-US" dirty="0" err="1" smtClean="0">
                <a:sym typeface="Symbol" panose="05050102010706020507" pitchFamily="18" charset="2"/>
              </a:rPr>
              <a:t></a:t>
            </a:r>
            <a:r>
              <a:rPr lang="en-US" b="0" i="1" dirty="0" err="1" smtClean="0"/>
              <a:t>T</a:t>
            </a:r>
            <a:r>
              <a:rPr lang="en-US" b="0" baseline="-25000" dirty="0" err="1" smtClean="0"/>
              <a:t>par</a:t>
            </a:r>
            <a:endParaRPr lang="en-US" b="0" baseline="-25000" dirty="0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3296072" y="64500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>
            <a:off x="4362872" y="64500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>
            <a:off x="5429672" y="64500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 flipV="1">
            <a:off x="7487072" y="64500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10"/>
          <p:cNvSpPr>
            <a:spLocks noChangeShapeType="1"/>
          </p:cNvSpPr>
          <p:nvPr/>
        </p:nvSpPr>
        <p:spPr bwMode="auto">
          <a:xfrm>
            <a:off x="5536084" y="6602435"/>
            <a:ext cx="1872208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1619672" y="5307035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flipV="1">
            <a:off x="3296072" y="553563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 flipV="1">
            <a:off x="8553872" y="5154635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14"/>
          <p:cNvSpPr>
            <a:spLocks noChangeShapeType="1"/>
          </p:cNvSpPr>
          <p:nvPr/>
        </p:nvSpPr>
        <p:spPr bwMode="auto">
          <a:xfrm>
            <a:off x="1619672" y="5513098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>
            <a:off x="1619672" y="5916635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2090872" y="5536191"/>
            <a:ext cx="68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i="1" dirty="0" err="1"/>
              <a:t>f</a:t>
            </a:r>
            <a:r>
              <a:rPr lang="en-US" i="1" dirty="0" err="1" smtClean="0">
                <a:sym typeface="Symbol" pitchFamily="18" charset="2"/>
              </a:rPr>
              <a:t></a:t>
            </a:r>
            <a:r>
              <a:rPr lang="en-US" i="1" dirty="0" err="1" smtClean="0"/>
              <a:t>T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49" name="Line 18"/>
          <p:cNvSpPr>
            <a:spLocks noChangeShapeType="1"/>
          </p:cNvSpPr>
          <p:nvPr/>
        </p:nvSpPr>
        <p:spPr bwMode="auto">
          <a:xfrm>
            <a:off x="3296072" y="5916635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5374308" y="5562385"/>
            <a:ext cx="12474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i="1" dirty="0" smtClean="0"/>
              <a:t>p</a:t>
            </a:r>
            <a:r>
              <a:rPr lang="en-US" dirty="0" smtClean="0">
                <a:sym typeface="Symbol" panose="05050102010706020507" pitchFamily="18" charset="2"/>
              </a:rPr>
              <a:t></a:t>
            </a:r>
            <a:r>
              <a:rPr lang="en-US" dirty="0" smtClean="0"/>
              <a:t>(1</a:t>
            </a:r>
            <a:r>
              <a:rPr lang="en-US" dirty="0">
                <a:sym typeface="Symbol" pitchFamily="18" charset="2"/>
              </a:rPr>
              <a:t></a:t>
            </a:r>
            <a:r>
              <a:rPr lang="en-US" i="1" dirty="0"/>
              <a:t>f</a:t>
            </a:r>
            <a:r>
              <a:rPr lang="en-US" dirty="0"/>
              <a:t>)</a:t>
            </a:r>
            <a:r>
              <a:rPr lang="en-US" dirty="0" smtClean="0">
                <a:sym typeface="Symbol" pitchFamily="18" charset="2"/>
              </a:rPr>
              <a:t></a:t>
            </a:r>
            <a:r>
              <a:rPr lang="en-US" i="1" dirty="0" smtClean="0"/>
              <a:t>T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344189" y="5756030"/>
            <a:ext cx="12988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1</a:t>
            </a:r>
            <a:r>
              <a:rPr lang="en-US" b="1" dirty="0"/>
              <a:t> </a:t>
            </a:r>
            <a:r>
              <a:rPr lang="en-US" b="1" dirty="0" smtClean="0"/>
              <a:t>processor</a:t>
            </a:r>
          </a:p>
          <a:p>
            <a:pPr algn="ctr">
              <a:spcBef>
                <a:spcPct val="0"/>
              </a:spcBef>
            </a:pPr>
            <a:r>
              <a:rPr lang="en-US" b="1" dirty="0" smtClean="0"/>
              <a:t>(scaled)</a:t>
            </a:r>
            <a:endParaRPr lang="en-US" b="1" dirty="0"/>
          </a:p>
        </p:txBody>
      </p:sp>
      <p:sp>
        <p:nvSpPr>
          <p:cNvPr id="52" name="Text Box 32"/>
          <p:cNvSpPr txBox="1">
            <a:spLocks noChangeArrowheads="1"/>
          </p:cNvSpPr>
          <p:nvPr/>
        </p:nvSpPr>
        <p:spPr bwMode="auto">
          <a:xfrm>
            <a:off x="4800800" y="5154635"/>
            <a:ext cx="7873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 i="1" dirty="0" smtClean="0"/>
              <a:t>T</a:t>
            </a:r>
            <a:r>
              <a:rPr lang="en-US" b="1" baseline="-25000" dirty="0" smtClean="0">
                <a:sym typeface="Symbol" panose="05050102010706020507" pitchFamily="18" charset="2"/>
              </a:rPr>
              <a:t>=</a:t>
            </a:r>
            <a:r>
              <a:rPr lang="en-US" b="1" i="1" baseline="-25000" dirty="0" smtClean="0">
                <a:sym typeface="Symbol" panose="05050102010706020507" pitchFamily="18" charset="2"/>
              </a:rPr>
              <a:t>p</a:t>
            </a:r>
            <a:r>
              <a:rPr lang="en-US" b="1" dirty="0" smtClean="0"/>
              <a:t>(1)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53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5948"/>
            <a:ext cx="8229600" cy="1108796"/>
          </a:xfrm>
        </p:spPr>
        <p:txBody>
          <a:bodyPr/>
          <a:lstStyle/>
          <a:p>
            <a:r>
              <a:rPr lang="en-US" dirty="0" smtClean="0"/>
              <a:t>Scaled Speedup – Example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2093" y="1052735"/>
            <a:ext cx="8229600" cy="489099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Suppose we have a parallel program that is 15% serial and 85% </a:t>
            </a:r>
            <a:r>
              <a:rPr lang="en-US" dirty="0" smtClean="0"/>
              <a:t>linearly parallelizable </a:t>
            </a:r>
            <a:r>
              <a:rPr lang="en-US" dirty="0"/>
              <a:t>for a given problem size. Assume that the (absolute) </a:t>
            </a:r>
            <a:r>
              <a:rPr lang="en-US" dirty="0" smtClean="0"/>
              <a:t>serial time </a:t>
            </a:r>
            <a:r>
              <a:rPr lang="en-US" dirty="0"/>
              <a:t>does not grow as the problem size is scaled</a:t>
            </a:r>
            <a:r>
              <a:rPr lang="en-US" dirty="0" smtClean="0"/>
              <a:t>.</a:t>
            </a:r>
            <a:endParaRPr lang="de-DE" dirty="0"/>
          </a:p>
          <a:p>
            <a:pPr marL="971550" lvl="1" indent="-571500">
              <a:buFont typeface="+mj-lt"/>
              <a:buAutoNum type="romanLcPeriod"/>
            </a:pPr>
            <a:r>
              <a:rPr lang="en-US" dirty="0"/>
              <a:t>How much speedup can we achieve if we use 50 </a:t>
            </a:r>
            <a:r>
              <a:rPr lang="en-US" dirty="0" smtClean="0"/>
              <a:t>processors </a:t>
            </a:r>
            <a:r>
              <a:rPr lang="en-US" dirty="0"/>
              <a:t>without </a:t>
            </a:r>
            <a:r>
              <a:rPr lang="en-US" dirty="0" smtClean="0"/>
              <a:t>scaling the </a:t>
            </a:r>
            <a:r>
              <a:rPr lang="en-US" dirty="0"/>
              <a:t>problem</a:t>
            </a:r>
            <a:r>
              <a:rPr lang="en-US" dirty="0" smtClean="0"/>
              <a:t>?</a:t>
            </a:r>
          </a:p>
          <a:p>
            <a:pPr marL="971550" lvl="1" indent="-571500">
              <a:buFont typeface="+mj-lt"/>
              <a:buAutoNum type="romanLcPeriod"/>
            </a:pPr>
            <a:endParaRPr lang="en-US" dirty="0" smtClean="0"/>
          </a:p>
          <a:p>
            <a:pPr marL="971550" lvl="1" indent="-571500">
              <a:buFont typeface="+mj-lt"/>
              <a:buAutoNum type="romanLcPeriod"/>
            </a:pPr>
            <a:endParaRPr lang="en-US" dirty="0" smtClean="0"/>
          </a:p>
          <a:p>
            <a:pPr marL="971550" lvl="1" indent="-571500">
              <a:buFont typeface="+mj-lt"/>
              <a:buAutoNum type="romanLcPeriod"/>
            </a:pPr>
            <a:endParaRPr lang="en-US" dirty="0" smtClean="0"/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Suppose </a:t>
            </a:r>
            <a:r>
              <a:rPr lang="en-US" dirty="0"/>
              <a:t>we scale up the problem size by a factor of 100. </a:t>
            </a:r>
            <a:r>
              <a:rPr lang="en-US" dirty="0" smtClean="0"/>
              <a:t>How much speedup could </a:t>
            </a:r>
            <a:r>
              <a:rPr lang="en-US" dirty="0"/>
              <a:t>we achieve with 50 processors?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164201" y="3356991"/>
                <a:ext cx="6840760" cy="1104533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</m:d>
                      <m:r>
                        <a:rPr lang="de-D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de-DE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num>
                        <m:den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den>
                      </m:f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85</m:t>
                              </m:r>
                            </m:num>
                            <m:den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den>
                          </m:f>
                        </m:den>
                      </m:f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99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201" y="3356991"/>
                <a:ext cx="6840760" cy="11045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14773" y="5580304"/>
                <a:ext cx="7781388" cy="1104533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  <m:d>
                        <m:d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</m:d>
                      <m:r>
                        <a:rPr lang="de-D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de-DE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num>
                        <m:den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den>
                      </m:f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85</m:t>
                          </m:r>
                        </m:num>
                        <m:den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85</m:t>
                              </m:r>
                            </m:num>
                            <m:den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den>
                          </m:f>
                        </m:den>
                      </m:f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46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03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73" y="5580304"/>
                <a:ext cx="7781388" cy="11045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08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5948"/>
            <a:ext cx="8229600" cy="1108796"/>
          </a:xfrm>
        </p:spPr>
        <p:txBody>
          <a:bodyPr/>
          <a:lstStyle/>
          <a:p>
            <a:r>
              <a:rPr lang="de-DE" dirty="0" smtClean="0"/>
              <a:t>Exercise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2093" y="1052735"/>
            <a:ext cx="8229600" cy="475252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Assume that you want to write a program that should achieve a speedup of 100 on 128 processors.</a:t>
            </a:r>
            <a:endParaRPr lang="de-DE" dirty="0"/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What is the maximum sequential fraction of the program when this speedup should be achieved under the assumption of strong scalability?</a:t>
            </a:r>
          </a:p>
          <a:p>
            <a:pPr marL="971550" lvl="1" indent="-571500">
              <a:buFont typeface="+mj-lt"/>
              <a:buAutoNum type="romanLcPeriod"/>
            </a:pPr>
            <a:endParaRPr lang="en-US" dirty="0" smtClean="0"/>
          </a:p>
          <a:p>
            <a:pPr marL="971550" lvl="1" indent="-571500">
              <a:buFont typeface="+mj-lt"/>
              <a:buAutoNum type="romanLcPeriod"/>
            </a:pPr>
            <a:endParaRPr lang="en-US" dirty="0" smtClean="0"/>
          </a:p>
          <a:p>
            <a:pPr marL="971550" lvl="1" indent="-571500">
              <a:buFont typeface="+mj-lt"/>
              <a:buAutoNum type="romanLcPeriod"/>
            </a:pPr>
            <a:endParaRPr lang="en-US" dirty="0" smtClean="0"/>
          </a:p>
          <a:p>
            <a:pPr marL="971550" lvl="1" indent="-571500">
              <a:buFont typeface="+mj-lt"/>
              <a:buAutoNum type="romanLcPeriod"/>
            </a:pPr>
            <a:r>
              <a:rPr lang="en-US" dirty="0"/>
              <a:t>What is the maximum sequential fraction of the program when this speedup should be achieved under the assumption of </a:t>
            </a:r>
            <a:r>
              <a:rPr lang="en-US" dirty="0" smtClean="0"/>
              <a:t>weak scalability whereby </a:t>
            </a:r>
            <a:r>
              <a:rPr lang="en-US" dirty="0" smtClean="0">
                <a:sym typeface="Symbol" panose="05050102010706020507" pitchFamily="18" charset="2"/>
              </a:rPr>
              <a:t> scales linearly</a:t>
            </a:r>
            <a:r>
              <a:rPr lang="en-US" dirty="0" smtClean="0"/>
              <a:t>?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51520" y="2955313"/>
                <a:ext cx="8640960" cy="101938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den>
                          </m:f>
                        </m:den>
                      </m:f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128</m:t>
                          </m:r>
                        </m:num>
                        <m:den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128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128</m:t>
                          </m:r>
                        </m:num>
                        <m:den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127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0022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55313"/>
                <a:ext cx="8640960" cy="10193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640304" y="5373216"/>
                <a:ext cx="8108159" cy="69256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128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</m:t>
                      </m:r>
                      <m:d>
                        <m:dPr>
                          <m:ctrlPr>
                            <a:rPr lang="de-DE" sz="2400" b="0" i="1" smtClean="0">
                              <a:latin typeface="Cambria Math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128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128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127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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𝑓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127</m:t>
                          </m:r>
                        </m:den>
                      </m:f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04" y="5373216"/>
                <a:ext cx="8108159" cy="6925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55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9932"/>
            <a:ext cx="4499992" cy="372497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60847"/>
            <a:ext cx="4542189" cy="3763151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" y="15948"/>
            <a:ext cx="9114188" cy="1684860"/>
          </a:xfrm>
        </p:spPr>
        <p:txBody>
          <a:bodyPr>
            <a:normAutofit/>
          </a:bodyPr>
          <a:lstStyle/>
          <a:p>
            <a:r>
              <a:rPr lang="en-US" dirty="0" smtClean="0"/>
              <a:t>Functional Dependency </a:t>
            </a:r>
            <a:r>
              <a:rPr lang="en-US" dirty="0"/>
              <a:t>of </a:t>
            </a:r>
            <a:r>
              <a:rPr lang="en-US" dirty="0" smtClean="0"/>
              <a:t>Scaled Speedup </a:t>
            </a:r>
            <a:r>
              <a:rPr lang="en-US" i="1" dirty="0" smtClean="0"/>
              <a:t>S</a:t>
            </a:r>
            <a:r>
              <a:rPr lang="en-US" baseline="-25000" dirty="0" smtClean="0">
                <a:sym typeface="Symbol" panose="05050102010706020507" pitchFamily="18" charset="2"/>
              </a:rPr>
              <a:t></a:t>
            </a:r>
            <a:r>
              <a:rPr lang="en-US" dirty="0" smtClean="0"/>
              <a:t>(</a:t>
            </a:r>
            <a:r>
              <a:rPr lang="en-US" i="1" dirty="0"/>
              <a:t>p</a:t>
            </a:r>
            <a:r>
              <a:rPr lang="en-US" dirty="0"/>
              <a:t>) parametrized </a:t>
            </a:r>
            <a:r>
              <a:rPr lang="en-US" dirty="0" smtClean="0"/>
              <a:t>with</a:t>
            </a:r>
            <a:r>
              <a:rPr lang="de-DE" dirty="0" smtClean="0"/>
              <a:t> </a:t>
            </a:r>
            <a:r>
              <a:rPr lang="de-DE" dirty="0" smtClean="0">
                <a:sym typeface="Symbol" panose="05050102010706020507" pitchFamily="18" charset="2"/>
              </a:rPr>
              <a:t></a:t>
            </a:r>
            <a:r>
              <a:rPr lang="de-DE" dirty="0" smtClean="0"/>
              <a:t>=</a:t>
            </a:r>
            <a:r>
              <a:rPr lang="de-DE" i="1" dirty="0" smtClean="0"/>
              <a:t>p</a:t>
            </a:r>
            <a:r>
              <a:rPr lang="de-DE" baseline="30000" dirty="0" smtClean="0">
                <a:sym typeface="Symbol" panose="05050102010706020507" pitchFamily="18" charset="2"/>
              </a:rPr>
              <a:t></a:t>
            </a:r>
            <a:endParaRPr lang="de-DE" baseline="30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38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Functional </a:t>
            </a:r>
            <a:r>
              <a:rPr lang="en-US" sz="3600" dirty="0" smtClean="0"/>
              <a:t>Dependency </a:t>
            </a:r>
            <a:r>
              <a:rPr lang="en-US" sz="3600" dirty="0"/>
              <a:t>of </a:t>
            </a:r>
            <a:r>
              <a:rPr lang="en-US" sz="3600" dirty="0" smtClean="0"/>
              <a:t>Scaled Efficiency </a:t>
            </a:r>
            <a:r>
              <a:rPr lang="en-US" sz="3600" i="1" dirty="0" smtClean="0"/>
              <a:t>E</a:t>
            </a:r>
            <a:r>
              <a:rPr lang="en-US" sz="3600" baseline="-25000" dirty="0" smtClean="0">
                <a:sym typeface="Symbol" panose="05050102010706020507" pitchFamily="18" charset="2"/>
              </a:rPr>
              <a:t></a:t>
            </a:r>
            <a:r>
              <a:rPr lang="en-US" sz="3600" dirty="0"/>
              <a:t>(</a:t>
            </a:r>
            <a:r>
              <a:rPr lang="en-US" sz="3600" i="1" dirty="0"/>
              <a:t>p</a:t>
            </a:r>
            <a:r>
              <a:rPr lang="en-US" sz="3600" dirty="0" smtClean="0"/>
              <a:t>)=</a:t>
            </a:r>
            <a:r>
              <a:rPr lang="en-US" sz="3600" i="1" dirty="0"/>
              <a:t> S</a:t>
            </a:r>
            <a:r>
              <a:rPr lang="en-US" sz="3600" baseline="-25000" dirty="0">
                <a:sym typeface="Symbol" panose="05050102010706020507" pitchFamily="18" charset="2"/>
              </a:rPr>
              <a:t></a:t>
            </a:r>
            <a:r>
              <a:rPr lang="en-US" sz="3600" dirty="0"/>
              <a:t>(</a:t>
            </a:r>
            <a:r>
              <a:rPr lang="en-US" sz="3600" i="1" dirty="0"/>
              <a:t>p</a:t>
            </a:r>
            <a:r>
              <a:rPr lang="en-US" sz="3600" dirty="0" smtClean="0"/>
              <a:t>)/</a:t>
            </a:r>
            <a:r>
              <a:rPr lang="en-US" sz="3600" i="1" dirty="0" smtClean="0"/>
              <a:t>p</a:t>
            </a:r>
            <a:r>
              <a:rPr lang="en-US" sz="3600" dirty="0" smtClean="0"/>
              <a:t> parametrized </a:t>
            </a:r>
            <a:r>
              <a:rPr lang="en-US" sz="3600" dirty="0"/>
              <a:t>with</a:t>
            </a:r>
            <a:r>
              <a:rPr lang="de-DE" sz="3600" dirty="0"/>
              <a:t> </a:t>
            </a:r>
            <a:r>
              <a:rPr lang="de-DE" sz="3600" dirty="0">
                <a:sym typeface="Symbol" panose="05050102010706020507" pitchFamily="18" charset="2"/>
              </a:rPr>
              <a:t></a:t>
            </a:r>
            <a:r>
              <a:rPr lang="de-DE" sz="3600" dirty="0"/>
              <a:t>=</a:t>
            </a:r>
            <a:r>
              <a:rPr lang="de-DE" sz="3600" i="1" dirty="0"/>
              <a:t>p</a:t>
            </a:r>
            <a:r>
              <a:rPr lang="de-DE" sz="3600" baseline="30000" dirty="0">
                <a:sym typeface="Symbol" panose="05050102010706020507" pitchFamily="18" charset="2"/>
              </a:rPr>
              <a:t></a:t>
            </a:r>
            <a:endParaRPr lang="de-DE" sz="3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886" y="1628800"/>
            <a:ext cx="4602884" cy="3823497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>
          <a:xfrm>
            <a:off x="611560" y="5524305"/>
            <a:ext cx="7653536" cy="119675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solidFill>
                  <a:schemeClr val="tx1"/>
                </a:solidFill>
              </a:rPr>
              <a:t>Iso-efficiency </a:t>
            </a:r>
            <a:r>
              <a:rPr lang="en-US" b="1" dirty="0" smtClean="0">
                <a:solidFill>
                  <a:schemeClr val="tx1"/>
                </a:solidFill>
              </a:rPr>
              <a:t>lines: </a:t>
            </a:r>
            <a:r>
              <a:rPr lang="en-US" dirty="0" smtClean="0">
                <a:solidFill>
                  <a:schemeClr val="tx1"/>
                </a:solidFill>
              </a:rPr>
              <a:t>How much must </a:t>
            </a:r>
            <a:r>
              <a:rPr 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</a:t>
            </a:r>
            <a:r>
              <a:rPr lang="en-US" dirty="0" smtClean="0">
                <a:solidFill>
                  <a:schemeClr val="tx1"/>
                </a:solidFill>
              </a:rPr>
              <a:t> increase in order to preserve parallel efficiency for increasing </a:t>
            </a:r>
            <a:r>
              <a:rPr lang="en-US" i="1" dirty="0" smtClean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? or: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How much does the parallelizable </a:t>
            </a:r>
            <a:r>
              <a:rPr lang="en-US" dirty="0">
                <a:solidFill>
                  <a:schemeClr val="tx1"/>
                </a:solidFill>
              </a:rPr>
              <a:t>part of our problem </a:t>
            </a:r>
            <a:r>
              <a:rPr lang="en-US" dirty="0" smtClean="0">
                <a:solidFill>
                  <a:schemeClr val="tx1"/>
                </a:solidFill>
              </a:rPr>
              <a:t>need grow </a:t>
            </a:r>
            <a:r>
              <a:rPr lang="en-US" dirty="0">
                <a:solidFill>
                  <a:schemeClr val="tx1"/>
                </a:solidFill>
              </a:rPr>
              <a:t>if we want </a:t>
            </a:r>
            <a:r>
              <a:rPr lang="en-US" dirty="0" smtClean="0">
                <a:solidFill>
                  <a:schemeClr val="tx1"/>
                </a:solidFill>
              </a:rPr>
              <a:t>to keep </a:t>
            </a:r>
            <a:r>
              <a:rPr lang="en-US" dirty="0">
                <a:solidFill>
                  <a:schemeClr val="tx1"/>
                </a:solidFill>
              </a:rPr>
              <a:t>the same </a:t>
            </a:r>
            <a:r>
              <a:rPr lang="en-US" dirty="0" smtClean="0">
                <a:solidFill>
                  <a:schemeClr val="tx1"/>
                </a:solidFill>
              </a:rPr>
              <a:t>efficiency </a:t>
            </a:r>
            <a:r>
              <a:rPr lang="en-US" dirty="0">
                <a:solidFill>
                  <a:schemeClr val="tx1"/>
                </a:solidFill>
              </a:rPr>
              <a:t>while using more processing </a:t>
            </a:r>
            <a:r>
              <a:rPr lang="en-US" dirty="0" smtClean="0">
                <a:solidFill>
                  <a:schemeClr val="tx1"/>
                </a:solidFill>
              </a:rPr>
              <a:t>units?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1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PRAM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Network Topologies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Amdahl’s and Gustafson’s Laws</a:t>
            </a:r>
          </a:p>
          <a:p>
            <a:r>
              <a:rPr lang="en-US" dirty="0" smtClean="0"/>
              <a:t>Foster’s Parallel Algorithm Design Methodology</a:t>
            </a:r>
          </a:p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6865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354"/>
            <a:ext cx="9144000" cy="76605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Foster‘s Parallel Algorithm Design Method</a:t>
            </a:r>
            <a:endParaRPr lang="en-US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9604" y="4581128"/>
            <a:ext cx="9153604" cy="227687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  <a:tabLst>
                <a:tab pos="1255713" algn="l"/>
              </a:tabLst>
            </a:pPr>
            <a:r>
              <a:rPr lang="en-US" b="1" u="sng" dirty="0" smtClean="0"/>
              <a:t>P</a:t>
            </a:r>
            <a:r>
              <a:rPr lang="en-US" b="1" dirty="0" smtClean="0"/>
              <a:t>artitioning: </a:t>
            </a:r>
            <a:r>
              <a:rPr lang="en-US" dirty="0" smtClean="0"/>
              <a:t>decompose the problem into a large amount of small (</a:t>
            </a:r>
            <a:r>
              <a:rPr lang="en-US" i="1" dirty="0" smtClean="0"/>
              <a:t>fine-grained</a:t>
            </a:r>
            <a:r>
              <a:rPr lang="en-US" dirty="0" smtClean="0"/>
              <a:t>) tasks that </a:t>
            </a:r>
            <a:r>
              <a:rPr lang="en-US" dirty="0"/>
              <a:t>can be executed in </a:t>
            </a:r>
            <a:r>
              <a:rPr lang="en-US" dirty="0" smtClean="0"/>
              <a:t>parallel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C</a:t>
            </a:r>
            <a:r>
              <a:rPr lang="en-US" b="1" dirty="0" smtClean="0"/>
              <a:t>ommunication: </a:t>
            </a:r>
            <a:r>
              <a:rPr lang="en-US" dirty="0" smtClean="0"/>
              <a:t>determine the required </a:t>
            </a:r>
            <a:r>
              <a:rPr lang="en-US" dirty="0"/>
              <a:t>communication </a:t>
            </a:r>
            <a:r>
              <a:rPr lang="en-US" dirty="0" smtClean="0"/>
              <a:t>between tasks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A</a:t>
            </a:r>
            <a:r>
              <a:rPr lang="en-US" b="1" dirty="0" smtClean="0"/>
              <a:t>gglomeration</a:t>
            </a:r>
            <a:r>
              <a:rPr lang="en-US" dirty="0" smtClean="0"/>
              <a:t>: </a:t>
            </a:r>
            <a:r>
              <a:rPr lang="en-US" dirty="0"/>
              <a:t>combine identified tasks </a:t>
            </a:r>
            <a:r>
              <a:rPr lang="en-US" dirty="0" smtClean="0"/>
              <a:t>into </a:t>
            </a:r>
            <a:r>
              <a:rPr lang="en-US" dirty="0"/>
              <a:t>larger </a:t>
            </a:r>
            <a:r>
              <a:rPr lang="en-US" dirty="0" smtClean="0"/>
              <a:t>(</a:t>
            </a:r>
            <a:r>
              <a:rPr lang="en-US" i="1" dirty="0" smtClean="0"/>
              <a:t>coarse-grained</a:t>
            </a:r>
            <a:r>
              <a:rPr lang="en-US" dirty="0" smtClean="0"/>
              <a:t>) tasks in order to reduce communication by improving data locality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M</a:t>
            </a:r>
            <a:r>
              <a:rPr lang="en-US" b="1" dirty="0" smtClean="0"/>
              <a:t>apping: </a:t>
            </a:r>
            <a:r>
              <a:rPr lang="en-US" dirty="0" smtClean="0"/>
              <a:t>assign </a:t>
            </a:r>
            <a:r>
              <a:rPr lang="en-US" dirty="0"/>
              <a:t>the </a:t>
            </a:r>
            <a:r>
              <a:rPr lang="en-US" dirty="0" smtClean="0"/>
              <a:t>agglomerated tasks to processes in order to minimize communication, enable concurrency, and balance workload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802" y="836712"/>
            <a:ext cx="6620791" cy="3528392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>
          <a:xfrm>
            <a:off x="323528" y="1052736"/>
            <a:ext cx="108012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u="sng" dirty="0" smtClean="0"/>
              <a:t>PCAM</a:t>
            </a:r>
            <a:endParaRPr lang="de-DE" sz="24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690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26"/>
          <p:cNvSpPr>
            <a:spLocks noChangeArrowheads="1"/>
          </p:cNvSpPr>
          <p:nvPr/>
        </p:nvSpPr>
        <p:spPr bwMode="auto">
          <a:xfrm>
            <a:off x="152400" y="2755900"/>
            <a:ext cx="4470400" cy="39243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425"/>
          <p:cNvSpPr>
            <a:spLocks noChangeArrowheads="1"/>
          </p:cNvSpPr>
          <p:nvPr/>
        </p:nvSpPr>
        <p:spPr bwMode="auto">
          <a:xfrm>
            <a:off x="495300" y="3060700"/>
            <a:ext cx="3810000" cy="33020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868363"/>
          </a:xfrm>
        </p:spPr>
        <p:txBody>
          <a:bodyPr/>
          <a:lstStyle/>
          <a:p>
            <a:r>
              <a:rPr lang="en-US" dirty="0" smtClean="0"/>
              <a:t>Example: Jacobi Iteration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0" y="2706688"/>
            <a:ext cx="4621213" cy="339725"/>
            <a:chOff x="0" y="1153"/>
            <a:chExt cx="2911" cy="214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0" y="1153"/>
              <a:ext cx="997" cy="214"/>
              <a:chOff x="0" y="1153"/>
              <a:chExt cx="997" cy="214"/>
            </a:xfrm>
          </p:grpSpPr>
          <p:sp>
            <p:nvSpPr>
              <p:cNvPr id="8498" name="Text Box 9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8499" name="Text Box 10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8500" name="Text Box 14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8501" name="Text Box 15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</p:grpSp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966" y="1153"/>
              <a:ext cx="997" cy="214"/>
              <a:chOff x="0" y="1153"/>
              <a:chExt cx="997" cy="214"/>
            </a:xfrm>
          </p:grpSpPr>
          <p:sp>
            <p:nvSpPr>
              <p:cNvPr id="8494" name="Text Box 29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8495" name="Text Box 30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8496" name="Text Box 31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8497" name="Text Box 32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</p:grpSp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1914" y="1153"/>
              <a:ext cx="997" cy="214"/>
              <a:chOff x="0" y="1153"/>
              <a:chExt cx="997" cy="214"/>
            </a:xfrm>
          </p:grpSpPr>
          <p:sp>
            <p:nvSpPr>
              <p:cNvPr id="8490" name="Text Box 34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8491" name="Text Box 35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8492" name="Text Box 36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8493" name="Text Box 37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</p:grp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0" y="3036888"/>
            <a:ext cx="4621213" cy="339725"/>
            <a:chOff x="0" y="1153"/>
            <a:chExt cx="2911" cy="214"/>
          </a:xfrm>
        </p:grpSpPr>
        <p:grpSp>
          <p:nvGrpSpPr>
            <p:cNvPr id="7" name="Group 56"/>
            <p:cNvGrpSpPr>
              <a:grpSpLocks/>
            </p:cNvGrpSpPr>
            <p:nvPr/>
          </p:nvGrpSpPr>
          <p:grpSpPr bwMode="auto">
            <a:xfrm>
              <a:off x="0" y="1153"/>
              <a:ext cx="997" cy="214"/>
              <a:chOff x="0" y="1153"/>
              <a:chExt cx="997" cy="214"/>
            </a:xfrm>
          </p:grpSpPr>
          <p:sp>
            <p:nvSpPr>
              <p:cNvPr id="8483" name="Text Box 57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3</a:t>
                </a:r>
                <a:endParaRPr lang="en-US" sz="1600"/>
              </a:p>
            </p:txBody>
          </p:sp>
          <p:sp>
            <p:nvSpPr>
              <p:cNvPr id="8484" name="Text Box 58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3</a:t>
                </a:r>
                <a:endParaRPr lang="en-US" sz="1600"/>
              </a:p>
            </p:txBody>
          </p:sp>
          <p:sp>
            <p:nvSpPr>
              <p:cNvPr id="8485" name="Text Box 59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3</a:t>
                </a:r>
                <a:endParaRPr lang="en-US" sz="1600"/>
              </a:p>
            </p:txBody>
          </p:sp>
          <p:sp>
            <p:nvSpPr>
              <p:cNvPr id="8486" name="Text Box 60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3</a:t>
                </a:r>
                <a:endParaRPr lang="en-US" sz="1600"/>
              </a:p>
            </p:txBody>
          </p:sp>
        </p:grpSp>
        <p:grpSp>
          <p:nvGrpSpPr>
            <p:cNvPr id="8" name="Group 61"/>
            <p:cNvGrpSpPr>
              <a:grpSpLocks/>
            </p:cNvGrpSpPr>
            <p:nvPr/>
          </p:nvGrpSpPr>
          <p:grpSpPr bwMode="auto">
            <a:xfrm>
              <a:off x="966" y="1153"/>
              <a:ext cx="997" cy="214"/>
              <a:chOff x="0" y="1153"/>
              <a:chExt cx="997" cy="214"/>
            </a:xfrm>
          </p:grpSpPr>
          <p:sp>
            <p:nvSpPr>
              <p:cNvPr id="8479" name="Text Box 62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3</a:t>
                </a:r>
                <a:endParaRPr lang="en-US" sz="1600"/>
              </a:p>
            </p:txBody>
          </p:sp>
          <p:sp>
            <p:nvSpPr>
              <p:cNvPr id="8480" name="Text Box 63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3</a:t>
                </a:r>
                <a:endParaRPr lang="en-US" sz="1600"/>
              </a:p>
            </p:txBody>
          </p:sp>
          <p:sp>
            <p:nvSpPr>
              <p:cNvPr id="8481" name="Text Box 64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3</a:t>
                </a:r>
                <a:endParaRPr lang="en-US" sz="1600"/>
              </a:p>
            </p:txBody>
          </p:sp>
          <p:sp>
            <p:nvSpPr>
              <p:cNvPr id="8482" name="Text Box 65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3</a:t>
                </a:r>
                <a:endParaRPr lang="en-US" sz="1600"/>
              </a:p>
            </p:txBody>
          </p:sp>
        </p:grpSp>
        <p:grpSp>
          <p:nvGrpSpPr>
            <p:cNvPr id="9" name="Group 66"/>
            <p:cNvGrpSpPr>
              <a:grpSpLocks/>
            </p:cNvGrpSpPr>
            <p:nvPr/>
          </p:nvGrpSpPr>
          <p:grpSpPr bwMode="auto">
            <a:xfrm>
              <a:off x="1914" y="1153"/>
              <a:ext cx="997" cy="214"/>
              <a:chOff x="0" y="1153"/>
              <a:chExt cx="997" cy="214"/>
            </a:xfrm>
          </p:grpSpPr>
          <p:sp>
            <p:nvSpPr>
              <p:cNvPr id="8475" name="Text Box 67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3</a:t>
                </a:r>
                <a:endParaRPr lang="en-US" sz="1600"/>
              </a:p>
            </p:txBody>
          </p:sp>
          <p:sp>
            <p:nvSpPr>
              <p:cNvPr id="8476" name="Text Box 68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3</a:t>
                </a:r>
                <a:endParaRPr lang="en-US" sz="1600"/>
              </a:p>
            </p:txBody>
          </p:sp>
          <p:sp>
            <p:nvSpPr>
              <p:cNvPr id="8477" name="Text Box 69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3</a:t>
                </a:r>
                <a:endParaRPr lang="en-US" sz="1600"/>
              </a:p>
            </p:txBody>
          </p:sp>
          <p:sp>
            <p:nvSpPr>
              <p:cNvPr id="8478" name="Text Box 70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3</a:t>
                </a:r>
                <a:endParaRPr lang="en-US" sz="1600"/>
              </a:p>
            </p:txBody>
          </p:sp>
        </p:grpSp>
      </p:grpSp>
      <p:grpSp>
        <p:nvGrpSpPr>
          <p:cNvPr id="10" name="Group 71"/>
          <p:cNvGrpSpPr>
            <a:grpSpLocks/>
          </p:cNvGrpSpPr>
          <p:nvPr/>
        </p:nvGrpSpPr>
        <p:grpSpPr bwMode="auto">
          <a:xfrm>
            <a:off x="0" y="3367088"/>
            <a:ext cx="4621213" cy="339725"/>
            <a:chOff x="0" y="1153"/>
            <a:chExt cx="2911" cy="214"/>
          </a:xfrm>
        </p:grpSpPr>
        <p:grpSp>
          <p:nvGrpSpPr>
            <p:cNvPr id="11" name="Group 72"/>
            <p:cNvGrpSpPr>
              <a:grpSpLocks/>
            </p:cNvGrpSpPr>
            <p:nvPr/>
          </p:nvGrpSpPr>
          <p:grpSpPr bwMode="auto">
            <a:xfrm>
              <a:off x="0" y="1153"/>
              <a:ext cx="997" cy="214"/>
              <a:chOff x="0" y="1153"/>
              <a:chExt cx="997" cy="214"/>
            </a:xfrm>
          </p:grpSpPr>
          <p:sp>
            <p:nvSpPr>
              <p:cNvPr id="8468" name="Text Box 73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3</a:t>
                </a:r>
                <a:endParaRPr lang="en-US" sz="1600"/>
              </a:p>
            </p:txBody>
          </p:sp>
          <p:sp>
            <p:nvSpPr>
              <p:cNvPr id="8469" name="Text Box 74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3</a:t>
                </a:r>
                <a:endParaRPr lang="en-US" sz="1600"/>
              </a:p>
            </p:txBody>
          </p:sp>
          <p:sp>
            <p:nvSpPr>
              <p:cNvPr id="8470" name="Text Box 75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3</a:t>
                </a:r>
                <a:endParaRPr lang="en-US" sz="1600"/>
              </a:p>
            </p:txBody>
          </p:sp>
          <p:sp>
            <p:nvSpPr>
              <p:cNvPr id="8471" name="Text Box 76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3</a:t>
                </a:r>
                <a:endParaRPr lang="en-US" sz="1600"/>
              </a:p>
            </p:txBody>
          </p:sp>
        </p:grpSp>
        <p:grpSp>
          <p:nvGrpSpPr>
            <p:cNvPr id="12" name="Group 77"/>
            <p:cNvGrpSpPr>
              <a:grpSpLocks/>
            </p:cNvGrpSpPr>
            <p:nvPr/>
          </p:nvGrpSpPr>
          <p:grpSpPr bwMode="auto">
            <a:xfrm>
              <a:off x="966" y="1153"/>
              <a:ext cx="997" cy="214"/>
              <a:chOff x="0" y="1153"/>
              <a:chExt cx="997" cy="214"/>
            </a:xfrm>
          </p:grpSpPr>
          <p:sp>
            <p:nvSpPr>
              <p:cNvPr id="8464" name="Text Box 78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3</a:t>
                </a:r>
                <a:endParaRPr lang="en-US" sz="1600"/>
              </a:p>
            </p:txBody>
          </p:sp>
          <p:sp>
            <p:nvSpPr>
              <p:cNvPr id="8465" name="Text Box 79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3</a:t>
                </a:r>
                <a:endParaRPr lang="en-US" sz="1600"/>
              </a:p>
            </p:txBody>
          </p:sp>
          <p:sp>
            <p:nvSpPr>
              <p:cNvPr id="8466" name="Text Box 80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3</a:t>
                </a:r>
                <a:endParaRPr lang="en-US" sz="1600"/>
              </a:p>
            </p:txBody>
          </p:sp>
          <p:sp>
            <p:nvSpPr>
              <p:cNvPr id="8467" name="Text Box 81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3</a:t>
                </a:r>
                <a:endParaRPr lang="en-US" sz="1600"/>
              </a:p>
            </p:txBody>
          </p:sp>
        </p:grpSp>
        <p:grpSp>
          <p:nvGrpSpPr>
            <p:cNvPr id="13" name="Group 82"/>
            <p:cNvGrpSpPr>
              <a:grpSpLocks/>
            </p:cNvGrpSpPr>
            <p:nvPr/>
          </p:nvGrpSpPr>
          <p:grpSpPr bwMode="auto">
            <a:xfrm>
              <a:off x="1914" y="1153"/>
              <a:ext cx="997" cy="214"/>
              <a:chOff x="0" y="1153"/>
              <a:chExt cx="997" cy="214"/>
            </a:xfrm>
          </p:grpSpPr>
          <p:sp>
            <p:nvSpPr>
              <p:cNvPr id="8460" name="Text Box 83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3</a:t>
                </a:r>
                <a:endParaRPr lang="en-US" sz="1600"/>
              </a:p>
            </p:txBody>
          </p:sp>
          <p:sp>
            <p:nvSpPr>
              <p:cNvPr id="8461" name="Text Box 84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3</a:t>
                </a:r>
                <a:endParaRPr lang="en-US" sz="1600"/>
              </a:p>
            </p:txBody>
          </p:sp>
          <p:sp>
            <p:nvSpPr>
              <p:cNvPr id="8462" name="Text Box 85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3</a:t>
                </a:r>
                <a:endParaRPr lang="en-US" sz="1600"/>
              </a:p>
            </p:txBody>
          </p:sp>
          <p:sp>
            <p:nvSpPr>
              <p:cNvPr id="8463" name="Text Box 86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3</a:t>
                </a:r>
                <a:endParaRPr lang="en-US" sz="1600"/>
              </a:p>
            </p:txBody>
          </p:sp>
        </p:grpSp>
      </p:grpSp>
      <p:grpSp>
        <p:nvGrpSpPr>
          <p:cNvPr id="14" name="Group 87"/>
          <p:cNvGrpSpPr>
            <a:grpSpLocks/>
          </p:cNvGrpSpPr>
          <p:nvPr/>
        </p:nvGrpSpPr>
        <p:grpSpPr bwMode="auto">
          <a:xfrm>
            <a:off x="0" y="3697288"/>
            <a:ext cx="4621213" cy="339725"/>
            <a:chOff x="0" y="1153"/>
            <a:chExt cx="2911" cy="214"/>
          </a:xfrm>
        </p:grpSpPr>
        <p:grpSp>
          <p:nvGrpSpPr>
            <p:cNvPr id="15" name="Group 88"/>
            <p:cNvGrpSpPr>
              <a:grpSpLocks/>
            </p:cNvGrpSpPr>
            <p:nvPr/>
          </p:nvGrpSpPr>
          <p:grpSpPr bwMode="auto">
            <a:xfrm>
              <a:off x="0" y="1153"/>
              <a:ext cx="997" cy="214"/>
              <a:chOff x="0" y="1153"/>
              <a:chExt cx="997" cy="214"/>
            </a:xfrm>
          </p:grpSpPr>
          <p:sp>
            <p:nvSpPr>
              <p:cNvPr id="8453" name="Text Box 89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8454" name="Text Box 90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8455" name="Text Box 91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8456" name="Text Box 92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</p:grpSp>
        <p:grpSp>
          <p:nvGrpSpPr>
            <p:cNvPr id="16" name="Group 93"/>
            <p:cNvGrpSpPr>
              <a:grpSpLocks/>
            </p:cNvGrpSpPr>
            <p:nvPr/>
          </p:nvGrpSpPr>
          <p:grpSpPr bwMode="auto">
            <a:xfrm>
              <a:off x="966" y="1153"/>
              <a:ext cx="997" cy="214"/>
              <a:chOff x="0" y="1153"/>
              <a:chExt cx="997" cy="214"/>
            </a:xfrm>
          </p:grpSpPr>
          <p:sp>
            <p:nvSpPr>
              <p:cNvPr id="8449" name="Text Box 94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8450" name="Text Box 95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8451" name="Text Box 96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8452" name="Text Box 97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</p:grpSp>
        <p:grpSp>
          <p:nvGrpSpPr>
            <p:cNvPr id="17" name="Group 98"/>
            <p:cNvGrpSpPr>
              <a:grpSpLocks/>
            </p:cNvGrpSpPr>
            <p:nvPr/>
          </p:nvGrpSpPr>
          <p:grpSpPr bwMode="auto">
            <a:xfrm>
              <a:off x="1914" y="1153"/>
              <a:ext cx="997" cy="214"/>
              <a:chOff x="0" y="1153"/>
              <a:chExt cx="997" cy="214"/>
            </a:xfrm>
          </p:grpSpPr>
          <p:sp>
            <p:nvSpPr>
              <p:cNvPr id="8445" name="Text Box 99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8446" name="Text Box 100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8447" name="Text Box 101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8448" name="Text Box 102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</p:grpSp>
      </p:grpSp>
      <p:grpSp>
        <p:nvGrpSpPr>
          <p:cNvPr id="18" name="Group 103"/>
          <p:cNvGrpSpPr>
            <a:grpSpLocks/>
          </p:cNvGrpSpPr>
          <p:nvPr/>
        </p:nvGrpSpPr>
        <p:grpSpPr bwMode="auto">
          <a:xfrm>
            <a:off x="0" y="4040188"/>
            <a:ext cx="4621213" cy="339725"/>
            <a:chOff x="0" y="1153"/>
            <a:chExt cx="2911" cy="214"/>
          </a:xfrm>
        </p:grpSpPr>
        <p:grpSp>
          <p:nvGrpSpPr>
            <p:cNvPr id="19" name="Group 104"/>
            <p:cNvGrpSpPr>
              <a:grpSpLocks/>
            </p:cNvGrpSpPr>
            <p:nvPr/>
          </p:nvGrpSpPr>
          <p:grpSpPr bwMode="auto">
            <a:xfrm>
              <a:off x="0" y="1153"/>
              <a:ext cx="997" cy="214"/>
              <a:chOff x="0" y="1153"/>
              <a:chExt cx="997" cy="214"/>
            </a:xfrm>
          </p:grpSpPr>
          <p:sp>
            <p:nvSpPr>
              <p:cNvPr id="8438" name="Text Box 105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8439" name="Text Box 106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8440" name="Text Box 107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8441" name="Text Box 108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</p:grpSp>
        <p:grpSp>
          <p:nvGrpSpPr>
            <p:cNvPr id="20" name="Group 109"/>
            <p:cNvGrpSpPr>
              <a:grpSpLocks/>
            </p:cNvGrpSpPr>
            <p:nvPr/>
          </p:nvGrpSpPr>
          <p:grpSpPr bwMode="auto">
            <a:xfrm>
              <a:off x="966" y="1153"/>
              <a:ext cx="997" cy="214"/>
              <a:chOff x="0" y="1153"/>
              <a:chExt cx="997" cy="214"/>
            </a:xfrm>
          </p:grpSpPr>
          <p:sp>
            <p:nvSpPr>
              <p:cNvPr id="8434" name="Text Box 110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8435" name="Text Box 111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8436" name="Text Box 112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8437" name="Text Box 113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</p:grpSp>
        <p:grpSp>
          <p:nvGrpSpPr>
            <p:cNvPr id="21" name="Group 114"/>
            <p:cNvGrpSpPr>
              <a:grpSpLocks/>
            </p:cNvGrpSpPr>
            <p:nvPr/>
          </p:nvGrpSpPr>
          <p:grpSpPr bwMode="auto">
            <a:xfrm>
              <a:off x="1914" y="1153"/>
              <a:ext cx="997" cy="214"/>
              <a:chOff x="0" y="1153"/>
              <a:chExt cx="997" cy="214"/>
            </a:xfrm>
          </p:grpSpPr>
          <p:sp>
            <p:nvSpPr>
              <p:cNvPr id="8430" name="Text Box 115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8431" name="Text Box 116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8432" name="Text Box 117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8433" name="Text Box 118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</p:grpSp>
      </p:grpSp>
      <p:grpSp>
        <p:nvGrpSpPr>
          <p:cNvPr id="22" name="Group 119"/>
          <p:cNvGrpSpPr>
            <a:grpSpLocks/>
          </p:cNvGrpSpPr>
          <p:nvPr/>
        </p:nvGrpSpPr>
        <p:grpSpPr bwMode="auto">
          <a:xfrm>
            <a:off x="0" y="4370388"/>
            <a:ext cx="4621213" cy="339725"/>
            <a:chOff x="0" y="1153"/>
            <a:chExt cx="2911" cy="214"/>
          </a:xfrm>
        </p:grpSpPr>
        <p:grpSp>
          <p:nvGrpSpPr>
            <p:cNvPr id="23" name="Group 120"/>
            <p:cNvGrpSpPr>
              <a:grpSpLocks/>
            </p:cNvGrpSpPr>
            <p:nvPr/>
          </p:nvGrpSpPr>
          <p:grpSpPr bwMode="auto">
            <a:xfrm>
              <a:off x="0" y="1153"/>
              <a:ext cx="997" cy="214"/>
              <a:chOff x="0" y="1153"/>
              <a:chExt cx="997" cy="214"/>
            </a:xfrm>
          </p:grpSpPr>
          <p:sp>
            <p:nvSpPr>
              <p:cNvPr id="8423" name="Text Box 121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8424" name="Text Box 122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8425" name="Text Box 123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8426" name="Text Box 124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</p:grpSp>
        <p:grpSp>
          <p:nvGrpSpPr>
            <p:cNvPr id="24" name="Group 125"/>
            <p:cNvGrpSpPr>
              <a:grpSpLocks/>
            </p:cNvGrpSpPr>
            <p:nvPr/>
          </p:nvGrpSpPr>
          <p:grpSpPr bwMode="auto">
            <a:xfrm>
              <a:off x="966" y="1153"/>
              <a:ext cx="997" cy="214"/>
              <a:chOff x="0" y="1153"/>
              <a:chExt cx="997" cy="214"/>
            </a:xfrm>
          </p:grpSpPr>
          <p:sp>
            <p:nvSpPr>
              <p:cNvPr id="8419" name="Text Box 126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8420" name="Text Box 127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8421" name="Text Box 128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8422" name="Text Box 129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</p:grpSp>
        <p:grpSp>
          <p:nvGrpSpPr>
            <p:cNvPr id="25" name="Group 130"/>
            <p:cNvGrpSpPr>
              <a:grpSpLocks/>
            </p:cNvGrpSpPr>
            <p:nvPr/>
          </p:nvGrpSpPr>
          <p:grpSpPr bwMode="auto">
            <a:xfrm>
              <a:off x="1914" y="1153"/>
              <a:ext cx="997" cy="214"/>
              <a:chOff x="0" y="1153"/>
              <a:chExt cx="997" cy="214"/>
            </a:xfrm>
          </p:grpSpPr>
          <p:sp>
            <p:nvSpPr>
              <p:cNvPr id="8415" name="Text Box 131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8416" name="Text Box 132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8417" name="Text Box 133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8418" name="Text Box 134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</p:grpSp>
      </p:grpSp>
      <p:grpSp>
        <p:nvGrpSpPr>
          <p:cNvPr id="26" name="Group 135"/>
          <p:cNvGrpSpPr>
            <a:grpSpLocks/>
          </p:cNvGrpSpPr>
          <p:nvPr/>
        </p:nvGrpSpPr>
        <p:grpSpPr bwMode="auto">
          <a:xfrm>
            <a:off x="0" y="4700588"/>
            <a:ext cx="4621213" cy="339725"/>
            <a:chOff x="0" y="1153"/>
            <a:chExt cx="2911" cy="214"/>
          </a:xfrm>
        </p:grpSpPr>
        <p:grpSp>
          <p:nvGrpSpPr>
            <p:cNvPr id="27" name="Group 136"/>
            <p:cNvGrpSpPr>
              <a:grpSpLocks/>
            </p:cNvGrpSpPr>
            <p:nvPr/>
          </p:nvGrpSpPr>
          <p:grpSpPr bwMode="auto">
            <a:xfrm>
              <a:off x="0" y="1153"/>
              <a:ext cx="997" cy="214"/>
              <a:chOff x="0" y="1153"/>
              <a:chExt cx="997" cy="214"/>
            </a:xfrm>
          </p:grpSpPr>
          <p:sp>
            <p:nvSpPr>
              <p:cNvPr id="8408" name="Text Box 137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8409" name="Text Box 138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8410" name="Text Box 139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8411" name="Text Box 140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</p:grpSp>
        <p:grpSp>
          <p:nvGrpSpPr>
            <p:cNvPr id="28" name="Group 141"/>
            <p:cNvGrpSpPr>
              <a:grpSpLocks/>
            </p:cNvGrpSpPr>
            <p:nvPr/>
          </p:nvGrpSpPr>
          <p:grpSpPr bwMode="auto">
            <a:xfrm>
              <a:off x="966" y="1153"/>
              <a:ext cx="997" cy="214"/>
              <a:chOff x="0" y="1153"/>
              <a:chExt cx="997" cy="214"/>
            </a:xfrm>
          </p:grpSpPr>
          <p:sp>
            <p:nvSpPr>
              <p:cNvPr id="8404" name="Text Box 142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8405" name="Text Box 143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8406" name="Text Box 144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8407" name="Text Box 145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</p:grpSp>
        <p:grpSp>
          <p:nvGrpSpPr>
            <p:cNvPr id="29" name="Group 146"/>
            <p:cNvGrpSpPr>
              <a:grpSpLocks/>
            </p:cNvGrpSpPr>
            <p:nvPr/>
          </p:nvGrpSpPr>
          <p:grpSpPr bwMode="auto">
            <a:xfrm>
              <a:off x="1914" y="1153"/>
              <a:ext cx="997" cy="214"/>
              <a:chOff x="0" y="1153"/>
              <a:chExt cx="997" cy="214"/>
            </a:xfrm>
          </p:grpSpPr>
          <p:sp>
            <p:nvSpPr>
              <p:cNvPr id="8400" name="Text Box 147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8401" name="Text Box 148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8402" name="Text Box 149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8403" name="Text Box 150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</p:grpSp>
      </p:grpSp>
      <p:grpSp>
        <p:nvGrpSpPr>
          <p:cNvPr id="30" name="Group 151"/>
          <p:cNvGrpSpPr>
            <a:grpSpLocks/>
          </p:cNvGrpSpPr>
          <p:nvPr/>
        </p:nvGrpSpPr>
        <p:grpSpPr bwMode="auto">
          <a:xfrm>
            <a:off x="0" y="5030788"/>
            <a:ext cx="4621213" cy="339725"/>
            <a:chOff x="0" y="1153"/>
            <a:chExt cx="2911" cy="214"/>
          </a:xfrm>
        </p:grpSpPr>
        <p:grpSp>
          <p:nvGrpSpPr>
            <p:cNvPr id="31" name="Group 152"/>
            <p:cNvGrpSpPr>
              <a:grpSpLocks/>
            </p:cNvGrpSpPr>
            <p:nvPr/>
          </p:nvGrpSpPr>
          <p:grpSpPr bwMode="auto">
            <a:xfrm>
              <a:off x="0" y="1153"/>
              <a:ext cx="997" cy="214"/>
              <a:chOff x="0" y="1153"/>
              <a:chExt cx="997" cy="214"/>
            </a:xfrm>
          </p:grpSpPr>
          <p:sp>
            <p:nvSpPr>
              <p:cNvPr id="8393" name="Text Box 153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8394" name="Text Box 154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8395" name="Text Box 155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8396" name="Text Box 156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</p:grpSp>
        <p:grpSp>
          <p:nvGrpSpPr>
            <p:cNvPr id="8192" name="Group 157"/>
            <p:cNvGrpSpPr>
              <a:grpSpLocks/>
            </p:cNvGrpSpPr>
            <p:nvPr/>
          </p:nvGrpSpPr>
          <p:grpSpPr bwMode="auto">
            <a:xfrm>
              <a:off x="966" y="1153"/>
              <a:ext cx="997" cy="214"/>
              <a:chOff x="0" y="1153"/>
              <a:chExt cx="997" cy="214"/>
            </a:xfrm>
          </p:grpSpPr>
          <p:sp>
            <p:nvSpPr>
              <p:cNvPr id="8389" name="Text Box 158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8390" name="Text Box 159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8391" name="Text Box 160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8392" name="Text Box 161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</p:grpSp>
        <p:grpSp>
          <p:nvGrpSpPr>
            <p:cNvPr id="8193" name="Group 162"/>
            <p:cNvGrpSpPr>
              <a:grpSpLocks/>
            </p:cNvGrpSpPr>
            <p:nvPr/>
          </p:nvGrpSpPr>
          <p:grpSpPr bwMode="auto">
            <a:xfrm>
              <a:off x="1914" y="1153"/>
              <a:ext cx="997" cy="214"/>
              <a:chOff x="0" y="1153"/>
              <a:chExt cx="997" cy="214"/>
            </a:xfrm>
          </p:grpSpPr>
          <p:sp>
            <p:nvSpPr>
              <p:cNvPr id="8385" name="Text Box 163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8386" name="Text Box 164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8387" name="Text Box 165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8388" name="Text Box 166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</p:grpSp>
      </p:grpSp>
      <p:grpSp>
        <p:nvGrpSpPr>
          <p:cNvPr id="8197" name="Group 167"/>
          <p:cNvGrpSpPr>
            <a:grpSpLocks/>
          </p:cNvGrpSpPr>
          <p:nvPr/>
        </p:nvGrpSpPr>
        <p:grpSpPr bwMode="auto">
          <a:xfrm>
            <a:off x="0" y="5373688"/>
            <a:ext cx="4621213" cy="339725"/>
            <a:chOff x="0" y="1153"/>
            <a:chExt cx="2911" cy="214"/>
          </a:xfrm>
        </p:grpSpPr>
        <p:grpSp>
          <p:nvGrpSpPr>
            <p:cNvPr id="8198" name="Group 168"/>
            <p:cNvGrpSpPr>
              <a:grpSpLocks/>
            </p:cNvGrpSpPr>
            <p:nvPr/>
          </p:nvGrpSpPr>
          <p:grpSpPr bwMode="auto">
            <a:xfrm>
              <a:off x="0" y="1153"/>
              <a:ext cx="997" cy="214"/>
              <a:chOff x="0" y="1153"/>
              <a:chExt cx="997" cy="214"/>
            </a:xfrm>
          </p:grpSpPr>
          <p:sp>
            <p:nvSpPr>
              <p:cNvPr id="8378" name="Text Box 169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8379" name="Text Box 170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8380" name="Text Box 171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8381" name="Text Box 172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</p:grpSp>
        <p:grpSp>
          <p:nvGrpSpPr>
            <p:cNvPr id="8199" name="Group 173"/>
            <p:cNvGrpSpPr>
              <a:grpSpLocks/>
            </p:cNvGrpSpPr>
            <p:nvPr/>
          </p:nvGrpSpPr>
          <p:grpSpPr bwMode="auto">
            <a:xfrm>
              <a:off x="966" y="1153"/>
              <a:ext cx="997" cy="214"/>
              <a:chOff x="0" y="1153"/>
              <a:chExt cx="997" cy="214"/>
            </a:xfrm>
          </p:grpSpPr>
          <p:sp>
            <p:nvSpPr>
              <p:cNvPr id="8374" name="Text Box 174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8375" name="Text Box 175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8376" name="Text Box 176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8377" name="Text Box 177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</p:grpSp>
        <p:grpSp>
          <p:nvGrpSpPr>
            <p:cNvPr id="8200" name="Group 178"/>
            <p:cNvGrpSpPr>
              <a:grpSpLocks/>
            </p:cNvGrpSpPr>
            <p:nvPr/>
          </p:nvGrpSpPr>
          <p:grpSpPr bwMode="auto">
            <a:xfrm>
              <a:off x="1914" y="1153"/>
              <a:ext cx="997" cy="214"/>
              <a:chOff x="0" y="1153"/>
              <a:chExt cx="997" cy="214"/>
            </a:xfrm>
          </p:grpSpPr>
          <p:sp>
            <p:nvSpPr>
              <p:cNvPr id="8370" name="Text Box 179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8371" name="Text Box 180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8372" name="Text Box 181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8373" name="Text Box 182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</p:grpSp>
      </p:grpSp>
      <p:grpSp>
        <p:nvGrpSpPr>
          <p:cNvPr id="8201" name="Group 183"/>
          <p:cNvGrpSpPr>
            <a:grpSpLocks/>
          </p:cNvGrpSpPr>
          <p:nvPr/>
        </p:nvGrpSpPr>
        <p:grpSpPr bwMode="auto">
          <a:xfrm>
            <a:off x="0" y="5703888"/>
            <a:ext cx="4621213" cy="339725"/>
            <a:chOff x="0" y="1153"/>
            <a:chExt cx="2911" cy="214"/>
          </a:xfrm>
        </p:grpSpPr>
        <p:grpSp>
          <p:nvGrpSpPr>
            <p:cNvPr id="8202" name="Group 184"/>
            <p:cNvGrpSpPr>
              <a:grpSpLocks/>
            </p:cNvGrpSpPr>
            <p:nvPr/>
          </p:nvGrpSpPr>
          <p:grpSpPr bwMode="auto">
            <a:xfrm>
              <a:off x="0" y="1153"/>
              <a:ext cx="997" cy="214"/>
              <a:chOff x="0" y="1153"/>
              <a:chExt cx="997" cy="214"/>
            </a:xfrm>
          </p:grpSpPr>
          <p:sp>
            <p:nvSpPr>
              <p:cNvPr id="8363" name="Text Box 185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</a:t>
                </a:r>
                <a:endParaRPr lang="en-US" sz="1600"/>
              </a:p>
            </p:txBody>
          </p:sp>
          <p:sp>
            <p:nvSpPr>
              <p:cNvPr id="8364" name="Text Box 186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</a:t>
                </a:r>
                <a:endParaRPr lang="en-US" sz="1600"/>
              </a:p>
            </p:txBody>
          </p:sp>
          <p:sp>
            <p:nvSpPr>
              <p:cNvPr id="8365" name="Text Box 187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</a:t>
                </a:r>
                <a:endParaRPr lang="en-US" sz="1600"/>
              </a:p>
            </p:txBody>
          </p:sp>
          <p:sp>
            <p:nvSpPr>
              <p:cNvPr id="8366" name="Text Box 188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</a:t>
                </a:r>
                <a:endParaRPr lang="en-US" sz="1600"/>
              </a:p>
            </p:txBody>
          </p:sp>
        </p:grpSp>
        <p:grpSp>
          <p:nvGrpSpPr>
            <p:cNvPr id="8203" name="Group 189"/>
            <p:cNvGrpSpPr>
              <a:grpSpLocks/>
            </p:cNvGrpSpPr>
            <p:nvPr/>
          </p:nvGrpSpPr>
          <p:grpSpPr bwMode="auto">
            <a:xfrm>
              <a:off x="966" y="1153"/>
              <a:ext cx="997" cy="214"/>
              <a:chOff x="0" y="1153"/>
              <a:chExt cx="997" cy="214"/>
            </a:xfrm>
          </p:grpSpPr>
          <p:sp>
            <p:nvSpPr>
              <p:cNvPr id="8359" name="Text Box 190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</a:t>
                </a:r>
                <a:endParaRPr lang="en-US" sz="1600"/>
              </a:p>
            </p:txBody>
          </p:sp>
          <p:sp>
            <p:nvSpPr>
              <p:cNvPr id="8360" name="Text Box 191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</a:t>
                </a:r>
                <a:endParaRPr lang="en-US" sz="1600"/>
              </a:p>
            </p:txBody>
          </p:sp>
          <p:sp>
            <p:nvSpPr>
              <p:cNvPr id="8361" name="Text Box 192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</a:t>
                </a:r>
                <a:endParaRPr lang="en-US" sz="1600"/>
              </a:p>
            </p:txBody>
          </p:sp>
          <p:sp>
            <p:nvSpPr>
              <p:cNvPr id="8362" name="Text Box 193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</a:t>
                </a:r>
                <a:endParaRPr lang="en-US" sz="1600"/>
              </a:p>
            </p:txBody>
          </p:sp>
        </p:grpSp>
        <p:grpSp>
          <p:nvGrpSpPr>
            <p:cNvPr id="8204" name="Group 194"/>
            <p:cNvGrpSpPr>
              <a:grpSpLocks/>
            </p:cNvGrpSpPr>
            <p:nvPr/>
          </p:nvGrpSpPr>
          <p:grpSpPr bwMode="auto">
            <a:xfrm>
              <a:off x="1914" y="1153"/>
              <a:ext cx="997" cy="214"/>
              <a:chOff x="0" y="1153"/>
              <a:chExt cx="997" cy="214"/>
            </a:xfrm>
          </p:grpSpPr>
          <p:sp>
            <p:nvSpPr>
              <p:cNvPr id="8355" name="Text Box 195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</a:t>
                </a:r>
                <a:endParaRPr lang="en-US" sz="1600"/>
              </a:p>
            </p:txBody>
          </p:sp>
          <p:sp>
            <p:nvSpPr>
              <p:cNvPr id="8356" name="Text Box 196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</a:t>
                </a:r>
                <a:endParaRPr lang="en-US" sz="1600"/>
              </a:p>
            </p:txBody>
          </p:sp>
          <p:sp>
            <p:nvSpPr>
              <p:cNvPr id="8357" name="Text Box 197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</a:t>
                </a:r>
                <a:endParaRPr lang="en-US" sz="1600"/>
              </a:p>
            </p:txBody>
          </p:sp>
          <p:sp>
            <p:nvSpPr>
              <p:cNvPr id="8358" name="Text Box 198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</a:t>
                </a:r>
                <a:endParaRPr lang="en-US" sz="1600"/>
              </a:p>
            </p:txBody>
          </p:sp>
        </p:grpSp>
      </p:grpSp>
      <p:grpSp>
        <p:nvGrpSpPr>
          <p:cNvPr id="8205" name="Group 199"/>
          <p:cNvGrpSpPr>
            <a:grpSpLocks/>
          </p:cNvGrpSpPr>
          <p:nvPr/>
        </p:nvGrpSpPr>
        <p:grpSpPr bwMode="auto">
          <a:xfrm>
            <a:off x="0" y="6034088"/>
            <a:ext cx="4621213" cy="339725"/>
            <a:chOff x="0" y="1153"/>
            <a:chExt cx="2911" cy="214"/>
          </a:xfrm>
        </p:grpSpPr>
        <p:grpSp>
          <p:nvGrpSpPr>
            <p:cNvPr id="8206" name="Group 200"/>
            <p:cNvGrpSpPr>
              <a:grpSpLocks/>
            </p:cNvGrpSpPr>
            <p:nvPr/>
          </p:nvGrpSpPr>
          <p:grpSpPr bwMode="auto">
            <a:xfrm>
              <a:off x="0" y="1153"/>
              <a:ext cx="997" cy="214"/>
              <a:chOff x="0" y="1153"/>
              <a:chExt cx="997" cy="214"/>
            </a:xfrm>
          </p:grpSpPr>
          <p:sp>
            <p:nvSpPr>
              <p:cNvPr id="8348" name="Text Box 201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</a:t>
                </a:r>
                <a:endParaRPr lang="en-US" sz="1600"/>
              </a:p>
            </p:txBody>
          </p:sp>
          <p:sp>
            <p:nvSpPr>
              <p:cNvPr id="8349" name="Text Box 202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</a:t>
                </a:r>
                <a:endParaRPr lang="en-US" sz="1600"/>
              </a:p>
            </p:txBody>
          </p:sp>
          <p:sp>
            <p:nvSpPr>
              <p:cNvPr id="8350" name="Text Box 203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</a:t>
                </a:r>
                <a:endParaRPr lang="en-US" sz="1600"/>
              </a:p>
            </p:txBody>
          </p:sp>
          <p:sp>
            <p:nvSpPr>
              <p:cNvPr id="8351" name="Text Box 204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</a:t>
                </a:r>
                <a:endParaRPr lang="en-US" sz="1600"/>
              </a:p>
            </p:txBody>
          </p:sp>
        </p:grpSp>
        <p:grpSp>
          <p:nvGrpSpPr>
            <p:cNvPr id="8207" name="Group 205"/>
            <p:cNvGrpSpPr>
              <a:grpSpLocks/>
            </p:cNvGrpSpPr>
            <p:nvPr/>
          </p:nvGrpSpPr>
          <p:grpSpPr bwMode="auto">
            <a:xfrm>
              <a:off x="966" y="1153"/>
              <a:ext cx="997" cy="214"/>
              <a:chOff x="0" y="1153"/>
              <a:chExt cx="997" cy="214"/>
            </a:xfrm>
          </p:grpSpPr>
          <p:sp>
            <p:nvSpPr>
              <p:cNvPr id="8344" name="Text Box 206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</a:t>
                </a:r>
                <a:endParaRPr lang="en-US" sz="1600"/>
              </a:p>
            </p:txBody>
          </p:sp>
          <p:sp>
            <p:nvSpPr>
              <p:cNvPr id="8345" name="Text Box 207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</a:t>
                </a:r>
                <a:endParaRPr lang="en-US" sz="1600"/>
              </a:p>
            </p:txBody>
          </p:sp>
          <p:sp>
            <p:nvSpPr>
              <p:cNvPr id="8346" name="Text Box 208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</a:t>
                </a:r>
                <a:endParaRPr lang="en-US" sz="1600"/>
              </a:p>
            </p:txBody>
          </p:sp>
          <p:sp>
            <p:nvSpPr>
              <p:cNvPr id="8347" name="Text Box 209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</a:t>
                </a:r>
                <a:endParaRPr lang="en-US" sz="1600"/>
              </a:p>
            </p:txBody>
          </p:sp>
        </p:grpSp>
        <p:grpSp>
          <p:nvGrpSpPr>
            <p:cNvPr id="8208" name="Group 210"/>
            <p:cNvGrpSpPr>
              <a:grpSpLocks/>
            </p:cNvGrpSpPr>
            <p:nvPr/>
          </p:nvGrpSpPr>
          <p:grpSpPr bwMode="auto">
            <a:xfrm>
              <a:off x="1914" y="1153"/>
              <a:ext cx="997" cy="214"/>
              <a:chOff x="0" y="1153"/>
              <a:chExt cx="997" cy="214"/>
            </a:xfrm>
          </p:grpSpPr>
          <p:sp>
            <p:nvSpPr>
              <p:cNvPr id="8340" name="Text Box 211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</a:t>
                </a:r>
                <a:endParaRPr lang="en-US" sz="1600"/>
              </a:p>
            </p:txBody>
          </p:sp>
          <p:sp>
            <p:nvSpPr>
              <p:cNvPr id="8341" name="Text Box 212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</a:t>
                </a:r>
                <a:endParaRPr lang="en-US" sz="1600"/>
              </a:p>
            </p:txBody>
          </p:sp>
          <p:sp>
            <p:nvSpPr>
              <p:cNvPr id="8342" name="Text Box 213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</a:t>
                </a:r>
                <a:endParaRPr lang="en-US" sz="1600"/>
              </a:p>
            </p:txBody>
          </p:sp>
          <p:sp>
            <p:nvSpPr>
              <p:cNvPr id="8343" name="Text Box 214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</a:t>
                </a:r>
                <a:endParaRPr lang="en-US" sz="1600"/>
              </a:p>
            </p:txBody>
          </p:sp>
        </p:grpSp>
      </p:grpSp>
      <p:grpSp>
        <p:nvGrpSpPr>
          <p:cNvPr id="8210" name="Group 215"/>
          <p:cNvGrpSpPr>
            <a:grpSpLocks/>
          </p:cNvGrpSpPr>
          <p:nvPr/>
        </p:nvGrpSpPr>
        <p:grpSpPr bwMode="auto">
          <a:xfrm>
            <a:off x="0" y="6364288"/>
            <a:ext cx="4621213" cy="339725"/>
            <a:chOff x="0" y="1153"/>
            <a:chExt cx="2911" cy="214"/>
          </a:xfrm>
        </p:grpSpPr>
        <p:grpSp>
          <p:nvGrpSpPr>
            <p:cNvPr id="8211" name="Group 216"/>
            <p:cNvGrpSpPr>
              <a:grpSpLocks/>
            </p:cNvGrpSpPr>
            <p:nvPr/>
          </p:nvGrpSpPr>
          <p:grpSpPr bwMode="auto">
            <a:xfrm>
              <a:off x="0" y="1153"/>
              <a:ext cx="997" cy="214"/>
              <a:chOff x="0" y="1153"/>
              <a:chExt cx="997" cy="214"/>
            </a:xfrm>
          </p:grpSpPr>
          <p:sp>
            <p:nvSpPr>
              <p:cNvPr id="8333" name="Text Box 217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8334" name="Text Box 218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8335" name="Text Box 219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8336" name="Text Box 220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</p:grpSp>
        <p:grpSp>
          <p:nvGrpSpPr>
            <p:cNvPr id="8212" name="Group 221"/>
            <p:cNvGrpSpPr>
              <a:grpSpLocks/>
            </p:cNvGrpSpPr>
            <p:nvPr/>
          </p:nvGrpSpPr>
          <p:grpSpPr bwMode="auto">
            <a:xfrm>
              <a:off x="966" y="1153"/>
              <a:ext cx="997" cy="214"/>
              <a:chOff x="0" y="1153"/>
              <a:chExt cx="997" cy="214"/>
            </a:xfrm>
          </p:grpSpPr>
          <p:sp>
            <p:nvSpPr>
              <p:cNvPr id="8329" name="Text Box 222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8330" name="Text Box 223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8331" name="Text Box 224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8332" name="Text Box 225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</p:grpSp>
        <p:grpSp>
          <p:nvGrpSpPr>
            <p:cNvPr id="8213" name="Group 226"/>
            <p:cNvGrpSpPr>
              <a:grpSpLocks/>
            </p:cNvGrpSpPr>
            <p:nvPr/>
          </p:nvGrpSpPr>
          <p:grpSpPr bwMode="auto">
            <a:xfrm>
              <a:off x="1914" y="1153"/>
              <a:ext cx="997" cy="214"/>
              <a:chOff x="0" y="1153"/>
              <a:chExt cx="997" cy="214"/>
            </a:xfrm>
          </p:grpSpPr>
          <p:sp>
            <p:nvSpPr>
              <p:cNvPr id="8325" name="Text Box 227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8326" name="Text Box 228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8327" name="Text Box 229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8328" name="Text Box 230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</p:grpSp>
      </p:grpSp>
      <p:sp>
        <p:nvSpPr>
          <p:cNvPr id="8209" name="Text Box 231"/>
          <p:cNvSpPr txBox="1">
            <a:spLocks noChangeArrowheads="1"/>
          </p:cNvSpPr>
          <p:nvPr/>
        </p:nvSpPr>
        <p:spPr bwMode="auto">
          <a:xfrm>
            <a:off x="825500" y="1993900"/>
            <a:ext cx="2616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Input Matrix: </a:t>
            </a:r>
            <a:r>
              <a:rPr lang="en-US" sz="2400" i="1"/>
              <a:t>x</a:t>
            </a:r>
            <a:r>
              <a:rPr lang="en-US" sz="2400"/>
              <a:t>[i][j]</a:t>
            </a:r>
          </a:p>
        </p:txBody>
      </p:sp>
      <p:sp>
        <p:nvSpPr>
          <p:cNvPr id="533736" name="Text Box 232"/>
          <p:cNvSpPr txBox="1">
            <a:spLocks noChangeArrowheads="1"/>
          </p:cNvSpPr>
          <p:nvPr/>
        </p:nvSpPr>
        <p:spPr bwMode="auto">
          <a:xfrm>
            <a:off x="5575300" y="2019300"/>
            <a:ext cx="3098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/>
              <a:t>xnew</a:t>
            </a:r>
            <a:r>
              <a:rPr lang="en-US" sz="2400"/>
              <a:t>[i][j]</a:t>
            </a:r>
          </a:p>
        </p:txBody>
      </p:sp>
      <p:sp>
        <p:nvSpPr>
          <p:cNvPr id="533756" name="Text Box 252"/>
          <p:cNvSpPr txBox="1">
            <a:spLocks noChangeArrowheads="1"/>
          </p:cNvSpPr>
          <p:nvPr/>
        </p:nvSpPr>
        <p:spPr bwMode="auto">
          <a:xfrm>
            <a:off x="4883150" y="3014663"/>
            <a:ext cx="4651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2</a:t>
            </a:r>
            <a:endParaRPr lang="en-US" sz="1600"/>
          </a:p>
        </p:txBody>
      </p:sp>
      <p:sp>
        <p:nvSpPr>
          <p:cNvPr id="533757" name="Text Box 253"/>
          <p:cNvSpPr txBox="1">
            <a:spLocks noChangeArrowheads="1"/>
          </p:cNvSpPr>
          <p:nvPr/>
        </p:nvSpPr>
        <p:spPr bwMode="auto">
          <a:xfrm>
            <a:off x="5259388" y="3014663"/>
            <a:ext cx="4651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2</a:t>
            </a:r>
            <a:endParaRPr lang="en-US" sz="1600"/>
          </a:p>
        </p:txBody>
      </p:sp>
      <p:sp>
        <p:nvSpPr>
          <p:cNvPr id="533758" name="Text Box 254"/>
          <p:cNvSpPr txBox="1">
            <a:spLocks noChangeArrowheads="1"/>
          </p:cNvSpPr>
          <p:nvPr/>
        </p:nvSpPr>
        <p:spPr bwMode="auto">
          <a:xfrm>
            <a:off x="5640388" y="3011488"/>
            <a:ext cx="4651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2</a:t>
            </a:r>
            <a:endParaRPr lang="en-US" sz="1600"/>
          </a:p>
        </p:txBody>
      </p:sp>
      <p:grpSp>
        <p:nvGrpSpPr>
          <p:cNvPr id="8214" name="Group 255"/>
          <p:cNvGrpSpPr>
            <a:grpSpLocks/>
          </p:cNvGrpSpPr>
          <p:nvPr/>
        </p:nvGrpSpPr>
        <p:grpSpPr bwMode="auto">
          <a:xfrm>
            <a:off x="6056313" y="3011488"/>
            <a:ext cx="1582737" cy="339725"/>
            <a:chOff x="0" y="1153"/>
            <a:chExt cx="997" cy="214"/>
          </a:xfrm>
        </p:grpSpPr>
        <p:sp>
          <p:nvSpPr>
            <p:cNvPr id="8318" name="Text Box 256"/>
            <p:cNvSpPr txBox="1">
              <a:spLocks noChangeArrowheads="1"/>
            </p:cNvSpPr>
            <p:nvPr/>
          </p:nvSpPr>
          <p:spPr bwMode="auto">
            <a:xfrm>
              <a:off x="0" y="1154"/>
              <a:ext cx="29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ym typeface="Symbol" pitchFamily="18" charset="2"/>
                </a:rPr>
                <a:t>2</a:t>
              </a:r>
              <a:endParaRPr lang="en-US" sz="1600"/>
            </a:p>
          </p:txBody>
        </p:sp>
        <p:sp>
          <p:nvSpPr>
            <p:cNvPr id="8319" name="Text Box 257"/>
            <p:cNvSpPr txBox="1">
              <a:spLocks noChangeArrowheads="1"/>
            </p:cNvSpPr>
            <p:nvPr/>
          </p:nvSpPr>
          <p:spPr bwMode="auto">
            <a:xfrm>
              <a:off x="227" y="1155"/>
              <a:ext cx="29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ym typeface="Symbol" pitchFamily="18" charset="2"/>
                </a:rPr>
                <a:t>2</a:t>
              </a:r>
              <a:endParaRPr lang="en-US" sz="1600"/>
            </a:p>
          </p:txBody>
        </p:sp>
        <p:sp>
          <p:nvSpPr>
            <p:cNvPr id="8320" name="Text Box 258"/>
            <p:cNvSpPr txBox="1">
              <a:spLocks noChangeArrowheads="1"/>
            </p:cNvSpPr>
            <p:nvPr/>
          </p:nvSpPr>
          <p:spPr bwMode="auto">
            <a:xfrm>
              <a:off x="464" y="1155"/>
              <a:ext cx="29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ym typeface="Symbol" pitchFamily="18" charset="2"/>
                </a:rPr>
                <a:t>2</a:t>
              </a:r>
              <a:endParaRPr lang="en-US" sz="1600"/>
            </a:p>
          </p:txBody>
        </p:sp>
        <p:sp>
          <p:nvSpPr>
            <p:cNvPr id="8321" name="Text Box 259"/>
            <p:cNvSpPr txBox="1">
              <a:spLocks noChangeArrowheads="1"/>
            </p:cNvSpPr>
            <p:nvPr/>
          </p:nvSpPr>
          <p:spPr bwMode="auto">
            <a:xfrm>
              <a:off x="704" y="1153"/>
              <a:ext cx="29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ym typeface="Symbol" pitchFamily="18" charset="2"/>
                </a:rPr>
                <a:t>2</a:t>
              </a:r>
              <a:endParaRPr lang="en-US" sz="1600"/>
            </a:p>
          </p:txBody>
        </p:sp>
      </p:grpSp>
      <p:sp>
        <p:nvSpPr>
          <p:cNvPr id="533765" name="Text Box 261"/>
          <p:cNvSpPr txBox="1">
            <a:spLocks noChangeArrowheads="1"/>
          </p:cNvSpPr>
          <p:nvPr/>
        </p:nvSpPr>
        <p:spPr bwMode="auto">
          <a:xfrm>
            <a:off x="7561263" y="3013075"/>
            <a:ext cx="4651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2</a:t>
            </a:r>
            <a:endParaRPr lang="en-US" sz="1600"/>
          </a:p>
        </p:txBody>
      </p:sp>
      <p:sp>
        <p:nvSpPr>
          <p:cNvPr id="533766" name="Text Box 262"/>
          <p:cNvSpPr txBox="1">
            <a:spLocks noChangeArrowheads="1"/>
          </p:cNvSpPr>
          <p:nvPr/>
        </p:nvSpPr>
        <p:spPr bwMode="auto">
          <a:xfrm>
            <a:off x="8035925" y="3014663"/>
            <a:ext cx="3508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2</a:t>
            </a:r>
            <a:endParaRPr lang="en-US" sz="1600"/>
          </a:p>
        </p:txBody>
      </p:sp>
      <p:sp>
        <p:nvSpPr>
          <p:cNvPr id="533767" name="Text Box 263"/>
          <p:cNvSpPr txBox="1">
            <a:spLocks noChangeArrowheads="1"/>
          </p:cNvSpPr>
          <p:nvPr/>
        </p:nvSpPr>
        <p:spPr bwMode="auto">
          <a:xfrm>
            <a:off x="8297863" y="3014663"/>
            <a:ext cx="4651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2</a:t>
            </a:r>
            <a:endParaRPr lang="en-US" sz="1600"/>
          </a:p>
        </p:txBody>
      </p:sp>
      <p:sp>
        <p:nvSpPr>
          <p:cNvPr id="533772" name="Text Box 268"/>
          <p:cNvSpPr txBox="1">
            <a:spLocks noChangeArrowheads="1"/>
          </p:cNvSpPr>
          <p:nvPr/>
        </p:nvSpPr>
        <p:spPr bwMode="auto">
          <a:xfrm>
            <a:off x="4883150" y="3344863"/>
            <a:ext cx="5397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2.8</a:t>
            </a:r>
            <a:endParaRPr lang="en-US" sz="1600"/>
          </a:p>
        </p:txBody>
      </p:sp>
      <p:sp>
        <p:nvSpPr>
          <p:cNvPr id="533773" name="Text Box 269"/>
          <p:cNvSpPr txBox="1">
            <a:spLocks noChangeArrowheads="1"/>
          </p:cNvSpPr>
          <p:nvPr/>
        </p:nvSpPr>
        <p:spPr bwMode="auto">
          <a:xfrm>
            <a:off x="5259388" y="3344863"/>
            <a:ext cx="5064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2.8</a:t>
            </a:r>
            <a:endParaRPr lang="en-US" sz="1600"/>
          </a:p>
        </p:txBody>
      </p:sp>
      <p:sp>
        <p:nvSpPr>
          <p:cNvPr id="533774" name="Text Box 270"/>
          <p:cNvSpPr txBox="1">
            <a:spLocks noChangeArrowheads="1"/>
          </p:cNvSpPr>
          <p:nvPr/>
        </p:nvSpPr>
        <p:spPr bwMode="auto">
          <a:xfrm>
            <a:off x="5691188" y="3341688"/>
            <a:ext cx="4937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2.8</a:t>
            </a:r>
            <a:endParaRPr lang="en-US" sz="1600"/>
          </a:p>
        </p:txBody>
      </p:sp>
      <p:grpSp>
        <p:nvGrpSpPr>
          <p:cNvPr id="8215" name="Group 271"/>
          <p:cNvGrpSpPr>
            <a:grpSpLocks/>
          </p:cNvGrpSpPr>
          <p:nvPr/>
        </p:nvGrpSpPr>
        <p:grpSpPr bwMode="auto">
          <a:xfrm>
            <a:off x="6056313" y="3341688"/>
            <a:ext cx="1601787" cy="339725"/>
            <a:chOff x="0" y="1153"/>
            <a:chExt cx="1009" cy="214"/>
          </a:xfrm>
        </p:grpSpPr>
        <p:sp>
          <p:nvSpPr>
            <p:cNvPr id="8314" name="Text Box 272"/>
            <p:cNvSpPr txBox="1">
              <a:spLocks noChangeArrowheads="1"/>
            </p:cNvSpPr>
            <p:nvPr/>
          </p:nvSpPr>
          <p:spPr bwMode="auto">
            <a:xfrm>
              <a:off x="0" y="1154"/>
              <a:ext cx="329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ym typeface="Symbol" pitchFamily="18" charset="2"/>
                </a:rPr>
                <a:t>2.8</a:t>
              </a:r>
              <a:endParaRPr lang="en-US" sz="1600"/>
            </a:p>
          </p:txBody>
        </p:sp>
        <p:sp>
          <p:nvSpPr>
            <p:cNvPr id="8315" name="Text Box 273"/>
            <p:cNvSpPr txBox="1">
              <a:spLocks noChangeArrowheads="1"/>
            </p:cNvSpPr>
            <p:nvPr/>
          </p:nvSpPr>
          <p:spPr bwMode="auto">
            <a:xfrm>
              <a:off x="267" y="1155"/>
              <a:ext cx="29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ym typeface="Symbol" pitchFamily="18" charset="2"/>
                </a:rPr>
                <a:t>2.8</a:t>
              </a:r>
              <a:endParaRPr lang="en-US" sz="1600"/>
            </a:p>
          </p:txBody>
        </p:sp>
        <p:sp>
          <p:nvSpPr>
            <p:cNvPr id="8316" name="Text Box 274"/>
            <p:cNvSpPr txBox="1">
              <a:spLocks noChangeArrowheads="1"/>
            </p:cNvSpPr>
            <p:nvPr/>
          </p:nvSpPr>
          <p:spPr bwMode="auto">
            <a:xfrm>
              <a:off x="464" y="1155"/>
              <a:ext cx="33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ym typeface="Symbol" pitchFamily="18" charset="2"/>
                </a:rPr>
                <a:t>2.8</a:t>
              </a:r>
              <a:endParaRPr lang="en-US" sz="1600"/>
            </a:p>
          </p:txBody>
        </p:sp>
        <p:sp>
          <p:nvSpPr>
            <p:cNvPr id="8317" name="Text Box 275"/>
            <p:cNvSpPr txBox="1">
              <a:spLocks noChangeArrowheads="1"/>
            </p:cNvSpPr>
            <p:nvPr/>
          </p:nvSpPr>
          <p:spPr bwMode="auto">
            <a:xfrm>
              <a:off x="704" y="1153"/>
              <a:ext cx="30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ym typeface="Symbol" pitchFamily="18" charset="2"/>
                </a:rPr>
                <a:t>2.8</a:t>
              </a:r>
              <a:endParaRPr lang="en-US" sz="1600"/>
            </a:p>
          </p:txBody>
        </p:sp>
      </p:grpSp>
      <p:sp>
        <p:nvSpPr>
          <p:cNvPr id="533781" name="Text Box 277"/>
          <p:cNvSpPr txBox="1">
            <a:spLocks noChangeArrowheads="1"/>
          </p:cNvSpPr>
          <p:nvPr/>
        </p:nvSpPr>
        <p:spPr bwMode="auto">
          <a:xfrm>
            <a:off x="7561263" y="3343275"/>
            <a:ext cx="4905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2.8</a:t>
            </a:r>
            <a:endParaRPr lang="en-US" sz="1600"/>
          </a:p>
        </p:txBody>
      </p:sp>
      <p:sp>
        <p:nvSpPr>
          <p:cNvPr id="533782" name="Text Box 278"/>
          <p:cNvSpPr txBox="1">
            <a:spLocks noChangeArrowheads="1"/>
          </p:cNvSpPr>
          <p:nvPr/>
        </p:nvSpPr>
        <p:spPr bwMode="auto">
          <a:xfrm>
            <a:off x="7921625" y="3344863"/>
            <a:ext cx="5111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2.8</a:t>
            </a:r>
            <a:endParaRPr lang="en-US" sz="1600"/>
          </a:p>
        </p:txBody>
      </p:sp>
      <p:sp>
        <p:nvSpPr>
          <p:cNvPr id="533783" name="Text Box 279"/>
          <p:cNvSpPr txBox="1">
            <a:spLocks noChangeArrowheads="1"/>
          </p:cNvSpPr>
          <p:nvPr/>
        </p:nvSpPr>
        <p:spPr bwMode="auto">
          <a:xfrm>
            <a:off x="8297863" y="3344863"/>
            <a:ext cx="5032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2.8</a:t>
            </a:r>
            <a:endParaRPr lang="en-US" sz="1600"/>
          </a:p>
        </p:txBody>
      </p:sp>
      <p:sp>
        <p:nvSpPr>
          <p:cNvPr id="533788" name="Text Box 284"/>
          <p:cNvSpPr txBox="1">
            <a:spLocks noChangeArrowheads="1"/>
          </p:cNvSpPr>
          <p:nvPr/>
        </p:nvSpPr>
        <p:spPr bwMode="auto">
          <a:xfrm>
            <a:off x="4883150" y="3675063"/>
            <a:ext cx="5143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2.3</a:t>
            </a:r>
            <a:endParaRPr lang="en-US" sz="1600"/>
          </a:p>
        </p:txBody>
      </p:sp>
      <p:sp>
        <p:nvSpPr>
          <p:cNvPr id="533789" name="Text Box 285"/>
          <p:cNvSpPr txBox="1">
            <a:spLocks noChangeArrowheads="1"/>
          </p:cNvSpPr>
          <p:nvPr/>
        </p:nvSpPr>
        <p:spPr bwMode="auto">
          <a:xfrm>
            <a:off x="5208588" y="3675063"/>
            <a:ext cx="5445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2.3</a:t>
            </a:r>
            <a:endParaRPr lang="en-US" sz="1600"/>
          </a:p>
        </p:txBody>
      </p:sp>
      <p:sp>
        <p:nvSpPr>
          <p:cNvPr id="533790" name="Text Box 286"/>
          <p:cNvSpPr txBox="1">
            <a:spLocks noChangeArrowheads="1"/>
          </p:cNvSpPr>
          <p:nvPr/>
        </p:nvSpPr>
        <p:spPr bwMode="auto">
          <a:xfrm>
            <a:off x="5549900" y="3659188"/>
            <a:ext cx="5969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2.3</a:t>
            </a:r>
            <a:endParaRPr lang="en-US" sz="1600"/>
          </a:p>
        </p:txBody>
      </p:sp>
      <p:grpSp>
        <p:nvGrpSpPr>
          <p:cNvPr id="8216" name="Group 287"/>
          <p:cNvGrpSpPr>
            <a:grpSpLocks/>
          </p:cNvGrpSpPr>
          <p:nvPr/>
        </p:nvGrpSpPr>
        <p:grpSpPr bwMode="auto">
          <a:xfrm>
            <a:off x="6096000" y="3659188"/>
            <a:ext cx="1581150" cy="352425"/>
            <a:chOff x="25" y="1145"/>
            <a:chExt cx="996" cy="222"/>
          </a:xfrm>
        </p:grpSpPr>
        <p:sp>
          <p:nvSpPr>
            <p:cNvPr id="8310" name="Text Box 288"/>
            <p:cNvSpPr txBox="1">
              <a:spLocks noChangeArrowheads="1"/>
            </p:cNvSpPr>
            <p:nvPr/>
          </p:nvSpPr>
          <p:spPr bwMode="auto">
            <a:xfrm>
              <a:off x="25" y="1154"/>
              <a:ext cx="30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ym typeface="Symbol" pitchFamily="18" charset="2"/>
                </a:rPr>
                <a:t>2.3</a:t>
              </a:r>
              <a:endParaRPr lang="en-US" sz="1600"/>
            </a:p>
          </p:txBody>
        </p:sp>
        <p:sp>
          <p:nvSpPr>
            <p:cNvPr id="8311" name="Text Box 289"/>
            <p:cNvSpPr txBox="1">
              <a:spLocks noChangeArrowheads="1"/>
            </p:cNvSpPr>
            <p:nvPr/>
          </p:nvSpPr>
          <p:spPr bwMode="auto">
            <a:xfrm>
              <a:off x="203" y="1155"/>
              <a:ext cx="33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ym typeface="Symbol" pitchFamily="18" charset="2"/>
                </a:rPr>
                <a:t>2.3</a:t>
              </a:r>
              <a:endParaRPr lang="en-US" sz="1600"/>
            </a:p>
          </p:txBody>
        </p:sp>
        <p:sp>
          <p:nvSpPr>
            <p:cNvPr id="8312" name="Text Box 290"/>
            <p:cNvSpPr txBox="1">
              <a:spLocks noChangeArrowheads="1"/>
            </p:cNvSpPr>
            <p:nvPr/>
          </p:nvSpPr>
          <p:spPr bwMode="auto">
            <a:xfrm>
              <a:off x="465" y="1155"/>
              <a:ext cx="32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ym typeface="Symbol" pitchFamily="18" charset="2"/>
                </a:rPr>
                <a:t>2.3</a:t>
              </a:r>
              <a:endParaRPr lang="en-US" sz="1600"/>
            </a:p>
          </p:txBody>
        </p:sp>
        <p:sp>
          <p:nvSpPr>
            <p:cNvPr id="8313" name="Text Box 291"/>
            <p:cNvSpPr txBox="1">
              <a:spLocks noChangeArrowheads="1"/>
            </p:cNvSpPr>
            <p:nvPr/>
          </p:nvSpPr>
          <p:spPr bwMode="auto">
            <a:xfrm>
              <a:off x="697" y="1145"/>
              <a:ext cx="32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ym typeface="Symbol" pitchFamily="18" charset="2"/>
                </a:rPr>
                <a:t>2.3</a:t>
              </a:r>
              <a:endParaRPr lang="en-US" sz="1600"/>
            </a:p>
          </p:txBody>
        </p:sp>
      </p:grpSp>
      <p:sp>
        <p:nvSpPr>
          <p:cNvPr id="533797" name="Text Box 293"/>
          <p:cNvSpPr txBox="1">
            <a:spLocks noChangeArrowheads="1"/>
          </p:cNvSpPr>
          <p:nvPr/>
        </p:nvSpPr>
        <p:spPr bwMode="auto">
          <a:xfrm>
            <a:off x="7531100" y="3673475"/>
            <a:ext cx="4953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2.3</a:t>
            </a:r>
            <a:endParaRPr lang="en-US" sz="1600"/>
          </a:p>
        </p:txBody>
      </p:sp>
      <p:sp>
        <p:nvSpPr>
          <p:cNvPr id="533798" name="Text Box 294"/>
          <p:cNvSpPr txBox="1">
            <a:spLocks noChangeArrowheads="1"/>
          </p:cNvSpPr>
          <p:nvPr/>
        </p:nvSpPr>
        <p:spPr bwMode="auto">
          <a:xfrm>
            <a:off x="7924800" y="3675063"/>
            <a:ext cx="5000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2.3</a:t>
            </a:r>
            <a:endParaRPr lang="en-US" sz="1600"/>
          </a:p>
        </p:txBody>
      </p:sp>
      <p:sp>
        <p:nvSpPr>
          <p:cNvPr id="533799" name="Text Box 295"/>
          <p:cNvSpPr txBox="1">
            <a:spLocks noChangeArrowheads="1"/>
          </p:cNvSpPr>
          <p:nvPr/>
        </p:nvSpPr>
        <p:spPr bwMode="auto">
          <a:xfrm>
            <a:off x="8267700" y="3687763"/>
            <a:ext cx="5334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2.3</a:t>
            </a:r>
            <a:endParaRPr lang="en-US" sz="1600"/>
          </a:p>
        </p:txBody>
      </p:sp>
      <p:sp>
        <p:nvSpPr>
          <p:cNvPr id="533804" name="Text Box 300"/>
          <p:cNvSpPr txBox="1">
            <a:spLocks noChangeArrowheads="1"/>
          </p:cNvSpPr>
          <p:nvPr/>
        </p:nvSpPr>
        <p:spPr bwMode="auto">
          <a:xfrm>
            <a:off x="4883150" y="4017963"/>
            <a:ext cx="4651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2</a:t>
            </a:r>
            <a:endParaRPr lang="en-US" sz="1600"/>
          </a:p>
        </p:txBody>
      </p:sp>
      <p:sp>
        <p:nvSpPr>
          <p:cNvPr id="533805" name="Text Box 301"/>
          <p:cNvSpPr txBox="1">
            <a:spLocks noChangeArrowheads="1"/>
          </p:cNvSpPr>
          <p:nvPr/>
        </p:nvSpPr>
        <p:spPr bwMode="auto">
          <a:xfrm>
            <a:off x="5259388" y="4017963"/>
            <a:ext cx="4651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2</a:t>
            </a:r>
            <a:endParaRPr lang="en-US" sz="1600"/>
          </a:p>
        </p:txBody>
      </p:sp>
      <p:sp>
        <p:nvSpPr>
          <p:cNvPr id="533806" name="Text Box 302"/>
          <p:cNvSpPr txBox="1">
            <a:spLocks noChangeArrowheads="1"/>
          </p:cNvSpPr>
          <p:nvPr/>
        </p:nvSpPr>
        <p:spPr bwMode="auto">
          <a:xfrm>
            <a:off x="5640388" y="4014788"/>
            <a:ext cx="4651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2</a:t>
            </a:r>
            <a:endParaRPr lang="en-US" sz="1600"/>
          </a:p>
        </p:txBody>
      </p:sp>
      <p:grpSp>
        <p:nvGrpSpPr>
          <p:cNvPr id="8217" name="Group 303"/>
          <p:cNvGrpSpPr>
            <a:grpSpLocks/>
          </p:cNvGrpSpPr>
          <p:nvPr/>
        </p:nvGrpSpPr>
        <p:grpSpPr bwMode="auto">
          <a:xfrm>
            <a:off x="6056313" y="4014788"/>
            <a:ext cx="1582737" cy="339725"/>
            <a:chOff x="0" y="1153"/>
            <a:chExt cx="997" cy="214"/>
          </a:xfrm>
        </p:grpSpPr>
        <p:sp>
          <p:nvSpPr>
            <p:cNvPr id="8306" name="Text Box 304"/>
            <p:cNvSpPr txBox="1">
              <a:spLocks noChangeArrowheads="1"/>
            </p:cNvSpPr>
            <p:nvPr/>
          </p:nvSpPr>
          <p:spPr bwMode="auto">
            <a:xfrm>
              <a:off x="0" y="1154"/>
              <a:ext cx="29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ym typeface="Symbol" pitchFamily="18" charset="2"/>
                </a:rPr>
                <a:t>2</a:t>
              </a:r>
              <a:endParaRPr lang="en-US" sz="1600"/>
            </a:p>
          </p:txBody>
        </p:sp>
        <p:sp>
          <p:nvSpPr>
            <p:cNvPr id="8307" name="Text Box 305"/>
            <p:cNvSpPr txBox="1">
              <a:spLocks noChangeArrowheads="1"/>
            </p:cNvSpPr>
            <p:nvPr/>
          </p:nvSpPr>
          <p:spPr bwMode="auto">
            <a:xfrm>
              <a:off x="227" y="1155"/>
              <a:ext cx="29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ym typeface="Symbol" pitchFamily="18" charset="2"/>
                </a:rPr>
                <a:t>2</a:t>
              </a:r>
              <a:endParaRPr lang="en-US" sz="1600"/>
            </a:p>
          </p:txBody>
        </p:sp>
        <p:sp>
          <p:nvSpPr>
            <p:cNvPr id="8308" name="Text Box 306"/>
            <p:cNvSpPr txBox="1">
              <a:spLocks noChangeArrowheads="1"/>
            </p:cNvSpPr>
            <p:nvPr/>
          </p:nvSpPr>
          <p:spPr bwMode="auto">
            <a:xfrm>
              <a:off x="464" y="1155"/>
              <a:ext cx="29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ym typeface="Symbol" pitchFamily="18" charset="2"/>
                </a:rPr>
                <a:t>2</a:t>
              </a:r>
              <a:endParaRPr lang="en-US" sz="1600"/>
            </a:p>
          </p:txBody>
        </p:sp>
        <p:sp>
          <p:nvSpPr>
            <p:cNvPr id="8309" name="Text Box 307"/>
            <p:cNvSpPr txBox="1">
              <a:spLocks noChangeArrowheads="1"/>
            </p:cNvSpPr>
            <p:nvPr/>
          </p:nvSpPr>
          <p:spPr bwMode="auto">
            <a:xfrm>
              <a:off x="704" y="1153"/>
              <a:ext cx="29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ym typeface="Symbol" pitchFamily="18" charset="2"/>
                </a:rPr>
                <a:t>2</a:t>
              </a:r>
              <a:endParaRPr lang="en-US" sz="1600"/>
            </a:p>
          </p:txBody>
        </p:sp>
      </p:grpSp>
      <p:sp>
        <p:nvSpPr>
          <p:cNvPr id="533813" name="Text Box 309"/>
          <p:cNvSpPr txBox="1">
            <a:spLocks noChangeArrowheads="1"/>
          </p:cNvSpPr>
          <p:nvPr/>
        </p:nvSpPr>
        <p:spPr bwMode="auto">
          <a:xfrm>
            <a:off x="7561263" y="4016375"/>
            <a:ext cx="4651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2</a:t>
            </a:r>
            <a:endParaRPr lang="en-US" sz="1600"/>
          </a:p>
        </p:txBody>
      </p:sp>
      <p:sp>
        <p:nvSpPr>
          <p:cNvPr id="533814" name="Text Box 310"/>
          <p:cNvSpPr txBox="1">
            <a:spLocks noChangeArrowheads="1"/>
          </p:cNvSpPr>
          <p:nvPr/>
        </p:nvSpPr>
        <p:spPr bwMode="auto">
          <a:xfrm>
            <a:off x="7921625" y="4017963"/>
            <a:ext cx="4651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2</a:t>
            </a:r>
            <a:endParaRPr lang="en-US" sz="1600"/>
          </a:p>
        </p:txBody>
      </p:sp>
      <p:sp>
        <p:nvSpPr>
          <p:cNvPr id="533815" name="Text Box 311"/>
          <p:cNvSpPr txBox="1">
            <a:spLocks noChangeArrowheads="1"/>
          </p:cNvSpPr>
          <p:nvPr/>
        </p:nvSpPr>
        <p:spPr bwMode="auto">
          <a:xfrm>
            <a:off x="8297863" y="4017963"/>
            <a:ext cx="4651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2</a:t>
            </a:r>
            <a:endParaRPr lang="en-US" sz="1600"/>
          </a:p>
        </p:txBody>
      </p:sp>
      <p:sp>
        <p:nvSpPr>
          <p:cNvPr id="533820" name="Text Box 316"/>
          <p:cNvSpPr txBox="1">
            <a:spLocks noChangeArrowheads="1"/>
          </p:cNvSpPr>
          <p:nvPr/>
        </p:nvSpPr>
        <p:spPr bwMode="auto">
          <a:xfrm>
            <a:off x="4914900" y="4348163"/>
            <a:ext cx="4968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1.8</a:t>
            </a:r>
            <a:endParaRPr lang="en-US" sz="1600"/>
          </a:p>
        </p:txBody>
      </p:sp>
      <p:sp>
        <p:nvSpPr>
          <p:cNvPr id="533821" name="Text Box 317"/>
          <p:cNvSpPr txBox="1">
            <a:spLocks noChangeArrowheads="1"/>
          </p:cNvSpPr>
          <p:nvPr/>
        </p:nvSpPr>
        <p:spPr bwMode="auto">
          <a:xfrm>
            <a:off x="5297488" y="4348163"/>
            <a:ext cx="4937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1.8</a:t>
            </a:r>
            <a:endParaRPr lang="en-US" sz="1600"/>
          </a:p>
        </p:txBody>
      </p:sp>
      <p:sp>
        <p:nvSpPr>
          <p:cNvPr id="533822" name="Text Box 318"/>
          <p:cNvSpPr txBox="1">
            <a:spLocks noChangeArrowheads="1"/>
          </p:cNvSpPr>
          <p:nvPr/>
        </p:nvSpPr>
        <p:spPr bwMode="auto">
          <a:xfrm>
            <a:off x="5640388" y="4344988"/>
            <a:ext cx="5191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1.8</a:t>
            </a:r>
            <a:endParaRPr lang="en-US" sz="1600"/>
          </a:p>
        </p:txBody>
      </p:sp>
      <p:grpSp>
        <p:nvGrpSpPr>
          <p:cNvPr id="8218" name="Group 319"/>
          <p:cNvGrpSpPr>
            <a:grpSpLocks/>
          </p:cNvGrpSpPr>
          <p:nvPr/>
        </p:nvGrpSpPr>
        <p:grpSpPr bwMode="auto">
          <a:xfrm>
            <a:off x="6045200" y="4344988"/>
            <a:ext cx="1593850" cy="339725"/>
            <a:chOff x="-7" y="1153"/>
            <a:chExt cx="1004" cy="214"/>
          </a:xfrm>
        </p:grpSpPr>
        <p:sp>
          <p:nvSpPr>
            <p:cNvPr id="8302" name="Text Box 320"/>
            <p:cNvSpPr txBox="1">
              <a:spLocks noChangeArrowheads="1"/>
            </p:cNvSpPr>
            <p:nvPr/>
          </p:nvSpPr>
          <p:spPr bwMode="auto">
            <a:xfrm>
              <a:off x="-7" y="1154"/>
              <a:ext cx="30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ym typeface="Symbol" pitchFamily="18" charset="2"/>
                </a:rPr>
                <a:t>1.8</a:t>
              </a:r>
              <a:endParaRPr lang="en-US" sz="1600"/>
            </a:p>
          </p:txBody>
        </p:sp>
        <p:sp>
          <p:nvSpPr>
            <p:cNvPr id="8303" name="Text Box 321"/>
            <p:cNvSpPr txBox="1">
              <a:spLocks noChangeArrowheads="1"/>
            </p:cNvSpPr>
            <p:nvPr/>
          </p:nvSpPr>
          <p:spPr bwMode="auto">
            <a:xfrm>
              <a:off x="209" y="1155"/>
              <a:ext cx="311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ym typeface="Symbol" pitchFamily="18" charset="2"/>
                </a:rPr>
                <a:t>1.8</a:t>
              </a:r>
              <a:endParaRPr lang="en-US" sz="1600"/>
            </a:p>
          </p:txBody>
        </p:sp>
        <p:sp>
          <p:nvSpPr>
            <p:cNvPr id="8304" name="Text Box 322"/>
            <p:cNvSpPr txBox="1">
              <a:spLocks noChangeArrowheads="1"/>
            </p:cNvSpPr>
            <p:nvPr/>
          </p:nvSpPr>
          <p:spPr bwMode="auto">
            <a:xfrm>
              <a:off x="441" y="1155"/>
              <a:ext cx="31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ym typeface="Symbol" pitchFamily="18" charset="2"/>
                </a:rPr>
                <a:t>1.8</a:t>
              </a:r>
              <a:endParaRPr lang="en-US" sz="1600"/>
            </a:p>
          </p:txBody>
        </p:sp>
        <p:sp>
          <p:nvSpPr>
            <p:cNvPr id="8305" name="Text Box 323"/>
            <p:cNvSpPr txBox="1">
              <a:spLocks noChangeArrowheads="1"/>
            </p:cNvSpPr>
            <p:nvPr/>
          </p:nvSpPr>
          <p:spPr bwMode="auto">
            <a:xfrm>
              <a:off x="649" y="1153"/>
              <a:ext cx="34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ym typeface="Symbol" pitchFamily="18" charset="2"/>
                </a:rPr>
                <a:t>1.8</a:t>
              </a:r>
              <a:endParaRPr lang="en-US" sz="1600"/>
            </a:p>
          </p:txBody>
        </p:sp>
      </p:grpSp>
      <p:sp>
        <p:nvSpPr>
          <p:cNvPr id="533829" name="Text Box 325"/>
          <p:cNvSpPr txBox="1">
            <a:spLocks noChangeArrowheads="1"/>
          </p:cNvSpPr>
          <p:nvPr/>
        </p:nvSpPr>
        <p:spPr bwMode="auto">
          <a:xfrm>
            <a:off x="7518400" y="4346575"/>
            <a:ext cx="508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1.8</a:t>
            </a:r>
            <a:endParaRPr lang="en-US" sz="1600"/>
          </a:p>
        </p:txBody>
      </p:sp>
      <p:sp>
        <p:nvSpPr>
          <p:cNvPr id="533830" name="Text Box 326"/>
          <p:cNvSpPr txBox="1">
            <a:spLocks noChangeArrowheads="1"/>
          </p:cNvSpPr>
          <p:nvPr/>
        </p:nvSpPr>
        <p:spPr bwMode="auto">
          <a:xfrm>
            <a:off x="7899400" y="4348163"/>
            <a:ext cx="4873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1.8</a:t>
            </a:r>
            <a:endParaRPr lang="en-US" sz="1600"/>
          </a:p>
        </p:txBody>
      </p:sp>
      <p:sp>
        <p:nvSpPr>
          <p:cNvPr id="533831" name="Text Box 327"/>
          <p:cNvSpPr txBox="1">
            <a:spLocks noChangeArrowheads="1"/>
          </p:cNvSpPr>
          <p:nvPr/>
        </p:nvSpPr>
        <p:spPr bwMode="auto">
          <a:xfrm>
            <a:off x="8331200" y="4360863"/>
            <a:ext cx="4699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1.8</a:t>
            </a:r>
            <a:endParaRPr lang="en-US" sz="1600"/>
          </a:p>
        </p:txBody>
      </p:sp>
      <p:sp>
        <p:nvSpPr>
          <p:cNvPr id="533836" name="Text Box 332"/>
          <p:cNvSpPr txBox="1">
            <a:spLocks noChangeArrowheads="1"/>
          </p:cNvSpPr>
          <p:nvPr/>
        </p:nvSpPr>
        <p:spPr bwMode="auto">
          <a:xfrm>
            <a:off x="4845050" y="4665663"/>
            <a:ext cx="55245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/>
              <a:t>1.3</a:t>
            </a:r>
          </a:p>
        </p:txBody>
      </p:sp>
      <p:sp>
        <p:nvSpPr>
          <p:cNvPr id="533837" name="Text Box 333"/>
          <p:cNvSpPr txBox="1">
            <a:spLocks noChangeArrowheads="1"/>
          </p:cNvSpPr>
          <p:nvPr/>
        </p:nvSpPr>
        <p:spPr bwMode="auto">
          <a:xfrm>
            <a:off x="5259388" y="4678363"/>
            <a:ext cx="5064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/>
              <a:t>1.3</a:t>
            </a:r>
          </a:p>
        </p:txBody>
      </p:sp>
      <p:sp>
        <p:nvSpPr>
          <p:cNvPr id="533838" name="Text Box 334"/>
          <p:cNvSpPr txBox="1">
            <a:spLocks noChangeArrowheads="1"/>
          </p:cNvSpPr>
          <p:nvPr/>
        </p:nvSpPr>
        <p:spPr bwMode="auto">
          <a:xfrm>
            <a:off x="5640388" y="4675188"/>
            <a:ext cx="4937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/>
              <a:t>1.3</a:t>
            </a:r>
          </a:p>
        </p:txBody>
      </p:sp>
      <p:grpSp>
        <p:nvGrpSpPr>
          <p:cNvPr id="8219" name="Group 335"/>
          <p:cNvGrpSpPr>
            <a:grpSpLocks/>
          </p:cNvGrpSpPr>
          <p:nvPr/>
        </p:nvGrpSpPr>
        <p:grpSpPr bwMode="auto">
          <a:xfrm>
            <a:off x="6045200" y="4675188"/>
            <a:ext cx="1593850" cy="339725"/>
            <a:chOff x="-7" y="1153"/>
            <a:chExt cx="1004" cy="214"/>
          </a:xfrm>
        </p:grpSpPr>
        <p:sp>
          <p:nvSpPr>
            <p:cNvPr id="8298" name="Text Box 336"/>
            <p:cNvSpPr txBox="1">
              <a:spLocks noChangeArrowheads="1"/>
            </p:cNvSpPr>
            <p:nvPr/>
          </p:nvSpPr>
          <p:spPr bwMode="auto">
            <a:xfrm>
              <a:off x="-7" y="1154"/>
              <a:ext cx="30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/>
                <a:t>1.3</a:t>
              </a:r>
            </a:p>
          </p:txBody>
        </p:sp>
        <p:sp>
          <p:nvSpPr>
            <p:cNvPr id="8299" name="Text Box 337"/>
            <p:cNvSpPr txBox="1">
              <a:spLocks noChangeArrowheads="1"/>
            </p:cNvSpPr>
            <p:nvPr/>
          </p:nvSpPr>
          <p:spPr bwMode="auto">
            <a:xfrm>
              <a:off x="225" y="1155"/>
              <a:ext cx="29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/>
                <a:t>1.3</a:t>
              </a:r>
            </a:p>
          </p:txBody>
        </p:sp>
        <p:sp>
          <p:nvSpPr>
            <p:cNvPr id="8300" name="Text Box 338"/>
            <p:cNvSpPr txBox="1">
              <a:spLocks noChangeArrowheads="1"/>
            </p:cNvSpPr>
            <p:nvPr/>
          </p:nvSpPr>
          <p:spPr bwMode="auto">
            <a:xfrm>
              <a:off x="449" y="1155"/>
              <a:ext cx="30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/>
                <a:t>1.3</a:t>
              </a:r>
            </a:p>
          </p:txBody>
        </p:sp>
        <p:sp>
          <p:nvSpPr>
            <p:cNvPr id="8301" name="Text Box 339"/>
            <p:cNvSpPr txBox="1">
              <a:spLocks noChangeArrowheads="1"/>
            </p:cNvSpPr>
            <p:nvPr/>
          </p:nvSpPr>
          <p:spPr bwMode="auto">
            <a:xfrm>
              <a:off x="697" y="1153"/>
              <a:ext cx="30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/>
                <a:t>1.3</a:t>
              </a:r>
            </a:p>
          </p:txBody>
        </p:sp>
      </p:grpSp>
      <p:sp>
        <p:nvSpPr>
          <p:cNvPr id="533845" name="Text Box 341"/>
          <p:cNvSpPr txBox="1">
            <a:spLocks noChangeArrowheads="1"/>
          </p:cNvSpPr>
          <p:nvPr/>
        </p:nvSpPr>
        <p:spPr bwMode="auto">
          <a:xfrm>
            <a:off x="7556500" y="4676775"/>
            <a:ext cx="4699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/>
              <a:t>1.3</a:t>
            </a:r>
          </a:p>
        </p:txBody>
      </p:sp>
      <p:sp>
        <p:nvSpPr>
          <p:cNvPr id="533846" name="Text Box 342"/>
          <p:cNvSpPr txBox="1">
            <a:spLocks noChangeArrowheads="1"/>
          </p:cNvSpPr>
          <p:nvPr/>
        </p:nvSpPr>
        <p:spPr bwMode="auto">
          <a:xfrm>
            <a:off x="7899400" y="4678363"/>
            <a:ext cx="4873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/>
              <a:t>1.3</a:t>
            </a:r>
          </a:p>
        </p:txBody>
      </p:sp>
      <p:sp>
        <p:nvSpPr>
          <p:cNvPr id="533847" name="Text Box 343"/>
          <p:cNvSpPr txBox="1">
            <a:spLocks noChangeArrowheads="1"/>
          </p:cNvSpPr>
          <p:nvPr/>
        </p:nvSpPr>
        <p:spPr bwMode="auto">
          <a:xfrm>
            <a:off x="8280400" y="4678363"/>
            <a:ext cx="5207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/>
              <a:t>1.3</a:t>
            </a:r>
          </a:p>
        </p:txBody>
      </p:sp>
      <p:sp>
        <p:nvSpPr>
          <p:cNvPr id="533852" name="Text Box 348"/>
          <p:cNvSpPr txBox="1">
            <a:spLocks noChangeArrowheads="1"/>
          </p:cNvSpPr>
          <p:nvPr/>
        </p:nvSpPr>
        <p:spPr bwMode="auto">
          <a:xfrm>
            <a:off x="4883150" y="5008563"/>
            <a:ext cx="4651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/>
              <a:t>1</a:t>
            </a:r>
          </a:p>
        </p:txBody>
      </p:sp>
      <p:sp>
        <p:nvSpPr>
          <p:cNvPr id="533853" name="Text Box 349"/>
          <p:cNvSpPr txBox="1">
            <a:spLocks noChangeArrowheads="1"/>
          </p:cNvSpPr>
          <p:nvPr/>
        </p:nvSpPr>
        <p:spPr bwMode="auto">
          <a:xfrm>
            <a:off x="5259388" y="5008563"/>
            <a:ext cx="4651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/>
              <a:t>1</a:t>
            </a:r>
          </a:p>
        </p:txBody>
      </p:sp>
      <p:sp>
        <p:nvSpPr>
          <p:cNvPr id="533854" name="Text Box 350"/>
          <p:cNvSpPr txBox="1">
            <a:spLocks noChangeArrowheads="1"/>
          </p:cNvSpPr>
          <p:nvPr/>
        </p:nvSpPr>
        <p:spPr bwMode="auto">
          <a:xfrm>
            <a:off x="5640388" y="5005388"/>
            <a:ext cx="4651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/>
              <a:t>1</a:t>
            </a:r>
          </a:p>
        </p:txBody>
      </p:sp>
      <p:grpSp>
        <p:nvGrpSpPr>
          <p:cNvPr id="8220" name="Group 351"/>
          <p:cNvGrpSpPr>
            <a:grpSpLocks/>
          </p:cNvGrpSpPr>
          <p:nvPr/>
        </p:nvGrpSpPr>
        <p:grpSpPr bwMode="auto">
          <a:xfrm>
            <a:off x="6056313" y="5005388"/>
            <a:ext cx="1582737" cy="339725"/>
            <a:chOff x="0" y="1153"/>
            <a:chExt cx="997" cy="214"/>
          </a:xfrm>
        </p:grpSpPr>
        <p:sp>
          <p:nvSpPr>
            <p:cNvPr id="8294" name="Text Box 352"/>
            <p:cNvSpPr txBox="1">
              <a:spLocks noChangeArrowheads="1"/>
            </p:cNvSpPr>
            <p:nvPr/>
          </p:nvSpPr>
          <p:spPr bwMode="auto">
            <a:xfrm>
              <a:off x="0" y="1154"/>
              <a:ext cx="29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/>
                <a:t>1</a:t>
              </a:r>
            </a:p>
          </p:txBody>
        </p:sp>
        <p:sp>
          <p:nvSpPr>
            <p:cNvPr id="8295" name="Text Box 353"/>
            <p:cNvSpPr txBox="1">
              <a:spLocks noChangeArrowheads="1"/>
            </p:cNvSpPr>
            <p:nvPr/>
          </p:nvSpPr>
          <p:spPr bwMode="auto">
            <a:xfrm>
              <a:off x="227" y="1155"/>
              <a:ext cx="29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/>
                <a:t>1</a:t>
              </a:r>
            </a:p>
          </p:txBody>
        </p:sp>
        <p:sp>
          <p:nvSpPr>
            <p:cNvPr id="8296" name="Text Box 354"/>
            <p:cNvSpPr txBox="1">
              <a:spLocks noChangeArrowheads="1"/>
            </p:cNvSpPr>
            <p:nvPr/>
          </p:nvSpPr>
          <p:spPr bwMode="auto">
            <a:xfrm>
              <a:off x="464" y="1155"/>
              <a:ext cx="29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/>
                <a:t>1</a:t>
              </a:r>
            </a:p>
          </p:txBody>
        </p:sp>
        <p:sp>
          <p:nvSpPr>
            <p:cNvPr id="8297" name="Text Box 355"/>
            <p:cNvSpPr txBox="1">
              <a:spLocks noChangeArrowheads="1"/>
            </p:cNvSpPr>
            <p:nvPr/>
          </p:nvSpPr>
          <p:spPr bwMode="auto">
            <a:xfrm>
              <a:off x="704" y="1153"/>
              <a:ext cx="29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/>
                <a:t>1</a:t>
              </a:r>
            </a:p>
          </p:txBody>
        </p:sp>
      </p:grpSp>
      <p:sp>
        <p:nvSpPr>
          <p:cNvPr id="533861" name="Text Box 357"/>
          <p:cNvSpPr txBox="1">
            <a:spLocks noChangeArrowheads="1"/>
          </p:cNvSpPr>
          <p:nvPr/>
        </p:nvSpPr>
        <p:spPr bwMode="auto">
          <a:xfrm>
            <a:off x="7561263" y="5006975"/>
            <a:ext cx="4651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/>
              <a:t>1</a:t>
            </a:r>
          </a:p>
        </p:txBody>
      </p:sp>
      <p:sp>
        <p:nvSpPr>
          <p:cNvPr id="533862" name="Text Box 358"/>
          <p:cNvSpPr txBox="1">
            <a:spLocks noChangeArrowheads="1"/>
          </p:cNvSpPr>
          <p:nvPr/>
        </p:nvSpPr>
        <p:spPr bwMode="auto">
          <a:xfrm>
            <a:off x="7921625" y="5008563"/>
            <a:ext cx="4651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/>
              <a:t>1</a:t>
            </a:r>
          </a:p>
        </p:txBody>
      </p:sp>
      <p:sp>
        <p:nvSpPr>
          <p:cNvPr id="533863" name="Text Box 359"/>
          <p:cNvSpPr txBox="1">
            <a:spLocks noChangeArrowheads="1"/>
          </p:cNvSpPr>
          <p:nvPr/>
        </p:nvSpPr>
        <p:spPr bwMode="auto">
          <a:xfrm>
            <a:off x="8297863" y="5008563"/>
            <a:ext cx="4651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/>
              <a:t>1</a:t>
            </a:r>
          </a:p>
        </p:txBody>
      </p:sp>
      <p:sp>
        <p:nvSpPr>
          <p:cNvPr id="533868" name="Text Box 364"/>
          <p:cNvSpPr txBox="1">
            <a:spLocks noChangeArrowheads="1"/>
          </p:cNvSpPr>
          <p:nvPr/>
        </p:nvSpPr>
        <p:spPr bwMode="auto">
          <a:xfrm>
            <a:off x="4883150" y="5351463"/>
            <a:ext cx="5397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/>
              <a:t>0.8</a:t>
            </a:r>
          </a:p>
        </p:txBody>
      </p:sp>
      <p:sp>
        <p:nvSpPr>
          <p:cNvPr id="533869" name="Text Box 365"/>
          <p:cNvSpPr txBox="1">
            <a:spLocks noChangeArrowheads="1"/>
          </p:cNvSpPr>
          <p:nvPr/>
        </p:nvSpPr>
        <p:spPr bwMode="auto">
          <a:xfrm>
            <a:off x="5259388" y="5351463"/>
            <a:ext cx="5064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/>
              <a:t>0.8</a:t>
            </a:r>
          </a:p>
        </p:txBody>
      </p:sp>
      <p:sp>
        <p:nvSpPr>
          <p:cNvPr id="533870" name="Text Box 366"/>
          <p:cNvSpPr txBox="1">
            <a:spLocks noChangeArrowheads="1"/>
          </p:cNvSpPr>
          <p:nvPr/>
        </p:nvSpPr>
        <p:spPr bwMode="auto">
          <a:xfrm>
            <a:off x="5640388" y="5348288"/>
            <a:ext cx="4937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/>
              <a:t>0.8</a:t>
            </a:r>
          </a:p>
        </p:txBody>
      </p:sp>
      <p:grpSp>
        <p:nvGrpSpPr>
          <p:cNvPr id="8221" name="Group 367"/>
          <p:cNvGrpSpPr>
            <a:grpSpLocks/>
          </p:cNvGrpSpPr>
          <p:nvPr/>
        </p:nvGrpSpPr>
        <p:grpSpPr bwMode="auto">
          <a:xfrm>
            <a:off x="6019800" y="5348288"/>
            <a:ext cx="1619250" cy="339725"/>
            <a:chOff x="-23" y="1153"/>
            <a:chExt cx="1020" cy="214"/>
          </a:xfrm>
        </p:grpSpPr>
        <p:sp>
          <p:nvSpPr>
            <p:cNvPr id="8290" name="Text Box 368"/>
            <p:cNvSpPr txBox="1">
              <a:spLocks noChangeArrowheads="1"/>
            </p:cNvSpPr>
            <p:nvPr/>
          </p:nvSpPr>
          <p:spPr bwMode="auto">
            <a:xfrm>
              <a:off x="-23" y="1154"/>
              <a:ext cx="31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/>
                <a:t>0.8</a:t>
              </a:r>
            </a:p>
          </p:txBody>
        </p:sp>
        <p:sp>
          <p:nvSpPr>
            <p:cNvPr id="8291" name="Text Box 369"/>
            <p:cNvSpPr txBox="1">
              <a:spLocks noChangeArrowheads="1"/>
            </p:cNvSpPr>
            <p:nvPr/>
          </p:nvSpPr>
          <p:spPr bwMode="auto">
            <a:xfrm>
              <a:off x="193" y="1155"/>
              <a:ext cx="32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/>
                <a:t>0.8</a:t>
              </a:r>
            </a:p>
          </p:txBody>
        </p:sp>
        <p:sp>
          <p:nvSpPr>
            <p:cNvPr id="8292" name="Text Box 370"/>
            <p:cNvSpPr txBox="1">
              <a:spLocks noChangeArrowheads="1"/>
            </p:cNvSpPr>
            <p:nvPr/>
          </p:nvSpPr>
          <p:spPr bwMode="auto">
            <a:xfrm>
              <a:off x="441" y="1155"/>
              <a:ext cx="31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/>
                <a:t>0.8</a:t>
              </a:r>
            </a:p>
          </p:txBody>
        </p:sp>
        <p:sp>
          <p:nvSpPr>
            <p:cNvPr id="8293" name="Text Box 371"/>
            <p:cNvSpPr txBox="1">
              <a:spLocks noChangeArrowheads="1"/>
            </p:cNvSpPr>
            <p:nvPr/>
          </p:nvSpPr>
          <p:spPr bwMode="auto">
            <a:xfrm>
              <a:off x="673" y="1153"/>
              <a:ext cx="32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/>
                <a:t>0.8</a:t>
              </a:r>
            </a:p>
          </p:txBody>
        </p:sp>
      </p:grpSp>
      <p:sp>
        <p:nvSpPr>
          <p:cNvPr id="533877" name="Text Box 373"/>
          <p:cNvSpPr txBox="1">
            <a:spLocks noChangeArrowheads="1"/>
          </p:cNvSpPr>
          <p:nvPr/>
        </p:nvSpPr>
        <p:spPr bwMode="auto">
          <a:xfrm>
            <a:off x="7518400" y="5349875"/>
            <a:ext cx="508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/>
              <a:t>0.8</a:t>
            </a:r>
          </a:p>
        </p:txBody>
      </p:sp>
      <p:sp>
        <p:nvSpPr>
          <p:cNvPr id="533878" name="Text Box 374"/>
          <p:cNvSpPr txBox="1">
            <a:spLocks noChangeArrowheads="1"/>
          </p:cNvSpPr>
          <p:nvPr/>
        </p:nvSpPr>
        <p:spPr bwMode="auto">
          <a:xfrm>
            <a:off x="7886700" y="5351463"/>
            <a:ext cx="5000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/>
              <a:t>0.8</a:t>
            </a:r>
          </a:p>
        </p:txBody>
      </p:sp>
      <p:sp>
        <p:nvSpPr>
          <p:cNvPr id="533879" name="Text Box 375"/>
          <p:cNvSpPr txBox="1">
            <a:spLocks noChangeArrowheads="1"/>
          </p:cNvSpPr>
          <p:nvPr/>
        </p:nvSpPr>
        <p:spPr bwMode="auto">
          <a:xfrm>
            <a:off x="8191500" y="5351463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/>
              <a:t>0.8</a:t>
            </a:r>
          </a:p>
        </p:txBody>
      </p:sp>
      <p:sp>
        <p:nvSpPr>
          <p:cNvPr id="533884" name="Text Box 380"/>
          <p:cNvSpPr txBox="1">
            <a:spLocks noChangeArrowheads="1"/>
          </p:cNvSpPr>
          <p:nvPr/>
        </p:nvSpPr>
        <p:spPr bwMode="auto">
          <a:xfrm>
            <a:off x="4914900" y="5681663"/>
            <a:ext cx="4953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0.3</a:t>
            </a:r>
            <a:endParaRPr lang="en-US" sz="1600"/>
          </a:p>
        </p:txBody>
      </p:sp>
      <p:sp>
        <p:nvSpPr>
          <p:cNvPr id="533885" name="Text Box 381"/>
          <p:cNvSpPr txBox="1">
            <a:spLocks noChangeArrowheads="1"/>
          </p:cNvSpPr>
          <p:nvPr/>
        </p:nvSpPr>
        <p:spPr bwMode="auto">
          <a:xfrm>
            <a:off x="5270500" y="5681663"/>
            <a:ext cx="4921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0.3</a:t>
            </a:r>
            <a:endParaRPr lang="en-US" sz="1600"/>
          </a:p>
        </p:txBody>
      </p:sp>
      <p:sp>
        <p:nvSpPr>
          <p:cNvPr id="533886" name="Text Box 382"/>
          <p:cNvSpPr txBox="1">
            <a:spLocks noChangeArrowheads="1"/>
          </p:cNvSpPr>
          <p:nvPr/>
        </p:nvSpPr>
        <p:spPr bwMode="auto">
          <a:xfrm>
            <a:off x="5588000" y="5678488"/>
            <a:ext cx="5175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0.3</a:t>
            </a:r>
            <a:endParaRPr lang="en-US" sz="1600"/>
          </a:p>
        </p:txBody>
      </p:sp>
      <p:grpSp>
        <p:nvGrpSpPr>
          <p:cNvPr id="8222" name="Group 383"/>
          <p:cNvGrpSpPr>
            <a:grpSpLocks/>
          </p:cNvGrpSpPr>
          <p:nvPr/>
        </p:nvGrpSpPr>
        <p:grpSpPr bwMode="auto">
          <a:xfrm>
            <a:off x="5981700" y="5678488"/>
            <a:ext cx="1657350" cy="339725"/>
            <a:chOff x="-47" y="1153"/>
            <a:chExt cx="1044" cy="214"/>
          </a:xfrm>
        </p:grpSpPr>
        <p:sp>
          <p:nvSpPr>
            <p:cNvPr id="8286" name="Text Box 384"/>
            <p:cNvSpPr txBox="1">
              <a:spLocks noChangeArrowheads="1"/>
            </p:cNvSpPr>
            <p:nvPr/>
          </p:nvSpPr>
          <p:spPr bwMode="auto">
            <a:xfrm>
              <a:off x="-47" y="1154"/>
              <a:ext cx="34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ym typeface="Symbol" pitchFamily="18" charset="2"/>
                </a:rPr>
                <a:t>0.3</a:t>
              </a:r>
              <a:endParaRPr lang="en-US" sz="1600"/>
            </a:p>
          </p:txBody>
        </p:sp>
        <p:sp>
          <p:nvSpPr>
            <p:cNvPr id="8287" name="Text Box 385"/>
            <p:cNvSpPr txBox="1">
              <a:spLocks noChangeArrowheads="1"/>
            </p:cNvSpPr>
            <p:nvPr/>
          </p:nvSpPr>
          <p:spPr bwMode="auto">
            <a:xfrm>
              <a:off x="193" y="1155"/>
              <a:ext cx="32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ym typeface="Symbol" pitchFamily="18" charset="2"/>
                </a:rPr>
                <a:t>0.3</a:t>
              </a:r>
              <a:endParaRPr lang="en-US" sz="1600"/>
            </a:p>
          </p:txBody>
        </p:sp>
        <p:sp>
          <p:nvSpPr>
            <p:cNvPr id="8288" name="Text Box 386"/>
            <p:cNvSpPr txBox="1">
              <a:spLocks noChangeArrowheads="1"/>
            </p:cNvSpPr>
            <p:nvPr/>
          </p:nvSpPr>
          <p:spPr bwMode="auto">
            <a:xfrm>
              <a:off x="433" y="1155"/>
              <a:ext cx="32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ym typeface="Symbol" pitchFamily="18" charset="2"/>
                </a:rPr>
                <a:t>0.3</a:t>
              </a:r>
              <a:endParaRPr lang="en-US" sz="1600"/>
            </a:p>
          </p:txBody>
        </p:sp>
        <p:sp>
          <p:nvSpPr>
            <p:cNvPr id="8289" name="Text Box 387"/>
            <p:cNvSpPr txBox="1">
              <a:spLocks noChangeArrowheads="1"/>
            </p:cNvSpPr>
            <p:nvPr/>
          </p:nvSpPr>
          <p:spPr bwMode="auto">
            <a:xfrm>
              <a:off x="673" y="1153"/>
              <a:ext cx="32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ym typeface="Symbol" pitchFamily="18" charset="2"/>
                </a:rPr>
                <a:t>0.3</a:t>
              </a:r>
              <a:endParaRPr lang="en-US" sz="1600"/>
            </a:p>
          </p:txBody>
        </p:sp>
      </p:grpSp>
      <p:sp>
        <p:nvSpPr>
          <p:cNvPr id="533893" name="Text Box 389"/>
          <p:cNvSpPr txBox="1">
            <a:spLocks noChangeArrowheads="1"/>
          </p:cNvSpPr>
          <p:nvPr/>
        </p:nvSpPr>
        <p:spPr bwMode="auto">
          <a:xfrm>
            <a:off x="7543800" y="5680075"/>
            <a:ext cx="482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0.3</a:t>
            </a:r>
            <a:endParaRPr lang="en-US" sz="1600"/>
          </a:p>
        </p:txBody>
      </p:sp>
      <p:sp>
        <p:nvSpPr>
          <p:cNvPr id="533894" name="Text Box 390"/>
          <p:cNvSpPr txBox="1">
            <a:spLocks noChangeArrowheads="1"/>
          </p:cNvSpPr>
          <p:nvPr/>
        </p:nvSpPr>
        <p:spPr bwMode="auto">
          <a:xfrm>
            <a:off x="7823200" y="5681663"/>
            <a:ext cx="5635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0.3</a:t>
            </a:r>
            <a:endParaRPr lang="en-US" sz="1600"/>
          </a:p>
        </p:txBody>
      </p:sp>
      <p:sp>
        <p:nvSpPr>
          <p:cNvPr id="533895" name="Text Box 391"/>
          <p:cNvSpPr txBox="1">
            <a:spLocks noChangeArrowheads="1"/>
          </p:cNvSpPr>
          <p:nvPr/>
        </p:nvSpPr>
        <p:spPr bwMode="auto">
          <a:xfrm>
            <a:off x="8255000" y="5681663"/>
            <a:ext cx="508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0.3</a:t>
            </a:r>
            <a:endParaRPr lang="en-US" sz="1600"/>
          </a:p>
        </p:txBody>
      </p:sp>
      <p:sp>
        <p:nvSpPr>
          <p:cNvPr id="533900" name="Text Box 396"/>
          <p:cNvSpPr txBox="1">
            <a:spLocks noChangeArrowheads="1"/>
          </p:cNvSpPr>
          <p:nvPr/>
        </p:nvSpPr>
        <p:spPr bwMode="auto">
          <a:xfrm>
            <a:off x="4775200" y="6011863"/>
            <a:ext cx="6365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0.3</a:t>
            </a:r>
            <a:endParaRPr lang="en-US" sz="1600"/>
          </a:p>
        </p:txBody>
      </p:sp>
      <p:sp>
        <p:nvSpPr>
          <p:cNvPr id="533901" name="Text Box 397"/>
          <p:cNvSpPr txBox="1">
            <a:spLocks noChangeArrowheads="1"/>
          </p:cNvSpPr>
          <p:nvPr/>
        </p:nvSpPr>
        <p:spPr bwMode="auto">
          <a:xfrm>
            <a:off x="5156200" y="6024563"/>
            <a:ext cx="60960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0.3</a:t>
            </a:r>
            <a:endParaRPr lang="en-US" sz="1600"/>
          </a:p>
        </p:txBody>
      </p:sp>
      <p:sp>
        <p:nvSpPr>
          <p:cNvPr id="533902" name="Text Box 398"/>
          <p:cNvSpPr txBox="1">
            <a:spLocks noChangeArrowheads="1"/>
          </p:cNvSpPr>
          <p:nvPr/>
        </p:nvSpPr>
        <p:spPr bwMode="auto">
          <a:xfrm>
            <a:off x="5513388" y="6008688"/>
            <a:ext cx="6588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0.3</a:t>
            </a:r>
            <a:endParaRPr lang="en-US" sz="1600"/>
          </a:p>
        </p:txBody>
      </p:sp>
      <p:sp>
        <p:nvSpPr>
          <p:cNvPr id="533904" name="Text Box 400"/>
          <p:cNvSpPr txBox="1">
            <a:spLocks noChangeArrowheads="1"/>
          </p:cNvSpPr>
          <p:nvPr/>
        </p:nvSpPr>
        <p:spPr bwMode="auto">
          <a:xfrm>
            <a:off x="5905500" y="6010275"/>
            <a:ext cx="615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0.3</a:t>
            </a:r>
            <a:endParaRPr lang="en-US" sz="1600"/>
          </a:p>
        </p:txBody>
      </p:sp>
      <p:sp>
        <p:nvSpPr>
          <p:cNvPr id="533905" name="Text Box 401"/>
          <p:cNvSpPr txBox="1">
            <a:spLocks noChangeArrowheads="1"/>
          </p:cNvSpPr>
          <p:nvPr/>
        </p:nvSpPr>
        <p:spPr bwMode="auto">
          <a:xfrm>
            <a:off x="6289675" y="6011863"/>
            <a:ext cx="5921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0.3</a:t>
            </a:r>
            <a:endParaRPr lang="en-US" sz="1600"/>
          </a:p>
        </p:txBody>
      </p:sp>
      <p:sp>
        <p:nvSpPr>
          <p:cNvPr id="533906" name="Text Box 402"/>
          <p:cNvSpPr txBox="1">
            <a:spLocks noChangeArrowheads="1"/>
          </p:cNvSpPr>
          <p:nvPr/>
        </p:nvSpPr>
        <p:spPr bwMode="auto">
          <a:xfrm>
            <a:off x="6654800" y="6011863"/>
            <a:ext cx="6032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0.3</a:t>
            </a:r>
            <a:endParaRPr lang="en-US" sz="1600"/>
          </a:p>
        </p:txBody>
      </p:sp>
      <p:sp>
        <p:nvSpPr>
          <p:cNvPr id="533907" name="Text Box 403"/>
          <p:cNvSpPr txBox="1">
            <a:spLocks noChangeArrowheads="1"/>
          </p:cNvSpPr>
          <p:nvPr/>
        </p:nvSpPr>
        <p:spPr bwMode="auto">
          <a:xfrm>
            <a:off x="7059613" y="6008688"/>
            <a:ext cx="5794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0.3</a:t>
            </a:r>
            <a:endParaRPr lang="en-US" sz="1600"/>
          </a:p>
        </p:txBody>
      </p:sp>
      <p:sp>
        <p:nvSpPr>
          <p:cNvPr id="533909" name="Text Box 405"/>
          <p:cNvSpPr txBox="1">
            <a:spLocks noChangeArrowheads="1"/>
          </p:cNvSpPr>
          <p:nvPr/>
        </p:nvSpPr>
        <p:spPr bwMode="auto">
          <a:xfrm>
            <a:off x="7434263" y="6010275"/>
            <a:ext cx="5921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0.3</a:t>
            </a:r>
            <a:endParaRPr lang="en-US" sz="1600"/>
          </a:p>
        </p:txBody>
      </p:sp>
      <p:sp>
        <p:nvSpPr>
          <p:cNvPr id="533910" name="Text Box 406"/>
          <p:cNvSpPr txBox="1">
            <a:spLocks noChangeArrowheads="1"/>
          </p:cNvSpPr>
          <p:nvPr/>
        </p:nvSpPr>
        <p:spPr bwMode="auto">
          <a:xfrm>
            <a:off x="7747000" y="6011863"/>
            <a:ext cx="6397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0.3</a:t>
            </a:r>
            <a:endParaRPr lang="en-US" sz="1600"/>
          </a:p>
        </p:txBody>
      </p:sp>
      <p:sp>
        <p:nvSpPr>
          <p:cNvPr id="533911" name="Text Box 407"/>
          <p:cNvSpPr txBox="1">
            <a:spLocks noChangeArrowheads="1"/>
          </p:cNvSpPr>
          <p:nvPr/>
        </p:nvSpPr>
        <p:spPr bwMode="auto">
          <a:xfrm>
            <a:off x="8183563" y="6011863"/>
            <a:ext cx="5794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0.3</a:t>
            </a:r>
            <a:endParaRPr lang="en-US" sz="1600"/>
          </a:p>
        </p:txBody>
      </p:sp>
      <p:sp>
        <p:nvSpPr>
          <p:cNvPr id="533931" name="Rectangle 427"/>
          <p:cNvSpPr>
            <a:spLocks noChangeArrowheads="1"/>
          </p:cNvSpPr>
          <p:nvPr/>
        </p:nvSpPr>
        <p:spPr bwMode="auto">
          <a:xfrm>
            <a:off x="4991100" y="3022600"/>
            <a:ext cx="3886200" cy="33274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85" name="Content Placeholder 2"/>
          <p:cNvSpPr>
            <a:spLocks noGrp="1"/>
          </p:cNvSpPr>
          <p:nvPr>
            <p:ph idx="1"/>
          </p:nvPr>
        </p:nvSpPr>
        <p:spPr>
          <a:xfrm>
            <a:off x="95250" y="1149351"/>
            <a:ext cx="8953500" cy="8763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Replace each value in the matrix by the average of its four neighbors</a:t>
            </a:r>
          </a:p>
          <a:p>
            <a:r>
              <a:rPr lang="en-US" dirty="0" smtClean="0"/>
              <a:t>Boundaries remain constant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91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736" grpId="0"/>
      <p:bldP spid="533756" grpId="0"/>
      <p:bldP spid="533757" grpId="0"/>
      <p:bldP spid="533758" grpId="0"/>
      <p:bldP spid="533765" grpId="0"/>
      <p:bldP spid="533766" grpId="0"/>
      <p:bldP spid="533767" grpId="0"/>
      <p:bldP spid="533772" grpId="0"/>
      <p:bldP spid="533773" grpId="0"/>
      <p:bldP spid="533774" grpId="0"/>
      <p:bldP spid="533781" grpId="0"/>
      <p:bldP spid="533782" grpId="0"/>
      <p:bldP spid="533783" grpId="0"/>
      <p:bldP spid="533788" grpId="0"/>
      <p:bldP spid="533789" grpId="0"/>
      <p:bldP spid="533790" grpId="0"/>
      <p:bldP spid="533797" grpId="0"/>
      <p:bldP spid="533798" grpId="0"/>
      <p:bldP spid="533799" grpId="0"/>
      <p:bldP spid="533804" grpId="0"/>
      <p:bldP spid="533805" grpId="0"/>
      <p:bldP spid="533806" grpId="0"/>
      <p:bldP spid="533813" grpId="0"/>
      <p:bldP spid="533814" grpId="0"/>
      <p:bldP spid="533815" grpId="0"/>
      <p:bldP spid="533820" grpId="0"/>
      <p:bldP spid="533821" grpId="0"/>
      <p:bldP spid="533822" grpId="0"/>
      <p:bldP spid="533829" grpId="0"/>
      <p:bldP spid="533830" grpId="0"/>
      <p:bldP spid="533831" grpId="0"/>
      <p:bldP spid="533836" grpId="0"/>
      <p:bldP spid="533837" grpId="0"/>
      <p:bldP spid="533838" grpId="0"/>
      <p:bldP spid="533845" grpId="0"/>
      <p:bldP spid="533846" grpId="0"/>
      <p:bldP spid="533847" grpId="0"/>
      <p:bldP spid="533852" grpId="0"/>
      <p:bldP spid="533853" grpId="0"/>
      <p:bldP spid="533854" grpId="0"/>
      <p:bldP spid="533861" grpId="0"/>
      <p:bldP spid="533862" grpId="0"/>
      <p:bldP spid="533863" grpId="0"/>
      <p:bldP spid="533868" grpId="0"/>
      <p:bldP spid="533869" grpId="0"/>
      <p:bldP spid="533870" grpId="0"/>
      <p:bldP spid="533877" grpId="0"/>
      <p:bldP spid="533878" grpId="0"/>
      <p:bldP spid="533879" grpId="0"/>
      <p:bldP spid="533884" grpId="0"/>
      <p:bldP spid="533885" grpId="0"/>
      <p:bldP spid="533886" grpId="0"/>
      <p:bldP spid="533893" grpId="0"/>
      <p:bldP spid="533894" grpId="0"/>
      <p:bldP spid="533895" grpId="0"/>
      <p:bldP spid="533900" grpId="0"/>
      <p:bldP spid="533901" grpId="0"/>
      <p:bldP spid="533902" grpId="0"/>
      <p:bldP spid="533904" grpId="0"/>
      <p:bldP spid="533905" grpId="0"/>
      <p:bldP spid="533906" grpId="0"/>
      <p:bldP spid="533907" grpId="0"/>
      <p:bldP spid="533909" grpId="0"/>
      <p:bldP spid="533910" grpId="0"/>
      <p:bldP spid="533911" grpId="0"/>
      <p:bldP spid="53393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1481" y="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Jacobi Iteration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625" y="1152897"/>
            <a:ext cx="8891587" cy="7477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Replaces all points of a given 2D matrix by the average of the values around it in </a:t>
            </a:r>
            <a:r>
              <a:rPr lang="en-US" sz="2400" b="1" dirty="0"/>
              <a:t>every iteration</a:t>
            </a:r>
            <a:r>
              <a:rPr lang="en-US" sz="2400" dirty="0"/>
              <a:t> step until convergence:</a:t>
            </a:r>
          </a:p>
        </p:txBody>
      </p:sp>
      <p:sp>
        <p:nvSpPr>
          <p:cNvPr id="532484" name="Text Box 4"/>
          <p:cNvSpPr txBox="1">
            <a:spLocks noChangeArrowheads="1"/>
          </p:cNvSpPr>
          <p:nvPr/>
        </p:nvSpPr>
        <p:spPr bwMode="auto">
          <a:xfrm>
            <a:off x="251448" y="1988840"/>
            <a:ext cx="8497986" cy="2406813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1600" b="1" dirty="0" smtClean="0">
                <a:latin typeface="Consolas" panose="020B0609020204030204" pitchFamily="49" charset="0"/>
              </a:rPr>
              <a:t>while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(not converged) </a:t>
            </a:r>
            <a:r>
              <a:rPr lang="en-US" sz="1600" dirty="0" smtClean="0">
                <a:latin typeface="Consolas" panose="020B0609020204030204" pitchFamily="49" charset="0"/>
              </a:rPr>
              <a:t>{</a:t>
            </a:r>
            <a:endParaRPr lang="en-US" sz="1600" dirty="0">
              <a:latin typeface="Consolas" panose="020B06090202040302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sz="1600" dirty="0" smtClean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</a:rPr>
              <a:t>(</a:t>
            </a:r>
            <a:r>
              <a:rPr lang="en-US" sz="1600" b="1" dirty="0" smtClean="0">
                <a:latin typeface="Consolas" panose="020B0609020204030204" pitchFamily="49" charset="0"/>
              </a:rPr>
              <a:t>int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latin typeface="Consolas" panose="020B0609020204030204" pitchFamily="49" charset="0"/>
              </a:rPr>
              <a:t>=1; </a:t>
            </a:r>
            <a:r>
              <a:rPr lang="en-US" sz="1600" dirty="0" err="1" smtClean="0"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latin typeface="Consolas" panose="020B0609020204030204" pitchFamily="49" charset="0"/>
              </a:rPr>
              <a:t>&lt;rows-1; </a:t>
            </a:r>
            <a:r>
              <a:rPr lang="en-US" sz="1600" dirty="0" err="1" smtClean="0"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latin typeface="Consolas" panose="020B0609020204030204" pitchFamily="49" charset="0"/>
              </a:rPr>
              <a:t>++) </a:t>
            </a:r>
          </a:p>
          <a:p>
            <a:pPr>
              <a:spcBef>
                <a:spcPct val="20000"/>
              </a:spcBef>
            </a:pPr>
            <a:r>
              <a:rPr lang="en-US" sz="1600" b="1" dirty="0" smtClean="0">
                <a:latin typeface="Consolas" panose="020B0609020204030204" pitchFamily="49" charset="0"/>
              </a:rPr>
              <a:t>        for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b="1" dirty="0">
                <a:latin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</a:rPr>
              <a:t>j=1</a:t>
            </a:r>
            <a:r>
              <a:rPr lang="en-US" sz="1600" dirty="0">
                <a:latin typeface="Consolas" panose="020B0609020204030204" pitchFamily="49" charset="0"/>
              </a:rPr>
              <a:t>; </a:t>
            </a:r>
            <a:r>
              <a:rPr lang="en-US" sz="1600" dirty="0" smtClean="0">
                <a:latin typeface="Consolas" panose="020B0609020204030204" pitchFamily="49" charset="0"/>
              </a:rPr>
              <a:t>j&lt;cols-1</a:t>
            </a:r>
            <a:r>
              <a:rPr lang="en-US" sz="1600" dirty="0">
                <a:latin typeface="Consolas" panose="020B0609020204030204" pitchFamily="49" charset="0"/>
              </a:rPr>
              <a:t>; </a:t>
            </a:r>
            <a:r>
              <a:rPr lang="en-US" sz="1600" dirty="0" err="1" smtClean="0">
                <a:latin typeface="Consolas" panose="020B0609020204030204" pitchFamily="49" charset="0"/>
              </a:rPr>
              <a:t>j++</a:t>
            </a:r>
            <a:r>
              <a:rPr lang="en-US" sz="1600" dirty="0" smtClean="0">
                <a:latin typeface="Consolas" panose="020B0609020204030204" pitchFamily="49" charset="0"/>
              </a:rPr>
              <a:t>) </a:t>
            </a:r>
            <a:endParaRPr lang="en-US" sz="1600" dirty="0">
              <a:latin typeface="Consolas" panose="020B06090202040302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sz="1600" dirty="0" smtClean="0">
                <a:latin typeface="Consolas" panose="020B0609020204030204" pitchFamily="49" charset="0"/>
              </a:rPr>
              <a:t>            buff[</a:t>
            </a:r>
            <a:r>
              <a:rPr lang="en-US" sz="1600" dirty="0" err="1" smtClean="0"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latin typeface="Consolas" panose="020B0609020204030204" pitchFamily="49" charset="0"/>
              </a:rPr>
              <a:t>*</a:t>
            </a:r>
            <a:r>
              <a:rPr lang="en-US" sz="1600" dirty="0" err="1" smtClean="0">
                <a:latin typeface="Consolas" panose="020B0609020204030204" pitchFamily="49" charset="0"/>
              </a:rPr>
              <a:t>cols+j</a:t>
            </a:r>
            <a:r>
              <a:rPr lang="en-US" sz="1600" dirty="0">
                <a:latin typeface="Consolas" panose="020B0609020204030204" pitchFamily="49" charset="0"/>
              </a:rPr>
              <a:t>] </a:t>
            </a:r>
            <a:r>
              <a:rPr lang="en-US" sz="1600" dirty="0" smtClean="0">
                <a:latin typeface="Consolas" panose="020B0609020204030204" pitchFamily="49" charset="0"/>
              </a:rPr>
              <a:t>= 0.25f*(data[(i+1)*</a:t>
            </a:r>
            <a:r>
              <a:rPr lang="en-US" sz="1600" dirty="0" err="1" smtClean="0">
                <a:latin typeface="Consolas" panose="020B0609020204030204" pitchFamily="49" charset="0"/>
              </a:rPr>
              <a:t>cols+j</a:t>
            </a:r>
            <a:r>
              <a:rPr lang="en-US" sz="1600" dirty="0" smtClean="0">
                <a:latin typeface="Consolas" panose="020B0609020204030204" pitchFamily="49" charset="0"/>
              </a:rPr>
              <a:t>] + data[</a:t>
            </a:r>
            <a:r>
              <a:rPr lang="en-US" sz="1600" dirty="0" err="1" smtClean="0"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latin typeface="Consolas" panose="020B0609020204030204" pitchFamily="49" charset="0"/>
              </a:rPr>
              <a:t>*cols+j-1] </a:t>
            </a:r>
          </a:p>
          <a:p>
            <a:pPr algn="l">
              <a:spcBef>
                <a:spcPct val="20000"/>
              </a:spcBef>
            </a:pP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</a:rPr>
              <a:t>                           + data[</a:t>
            </a:r>
            <a:r>
              <a:rPr lang="en-US" sz="1600" dirty="0" err="1" smtClean="0"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latin typeface="Consolas" panose="020B0609020204030204" pitchFamily="49" charset="0"/>
              </a:rPr>
              <a:t>*cols+j+1] + data[(i-1)*</a:t>
            </a:r>
            <a:r>
              <a:rPr lang="en-US" sz="1600" dirty="0" err="1" smtClean="0">
                <a:latin typeface="Consolas" panose="020B0609020204030204" pitchFamily="49" charset="0"/>
              </a:rPr>
              <a:t>cols+j</a:t>
            </a:r>
            <a:r>
              <a:rPr lang="en-US" sz="1600" dirty="0" smtClean="0">
                <a:latin typeface="Consolas" panose="020B0609020204030204" pitchFamily="49" charset="0"/>
              </a:rPr>
              <a:t>]); </a:t>
            </a:r>
          </a:p>
          <a:p>
            <a:pPr algn="l">
              <a:spcBef>
                <a:spcPct val="20000"/>
              </a:spcBef>
            </a:pPr>
            <a:endParaRPr lang="en-US" sz="1600" dirty="0">
              <a:latin typeface="Consolas" panose="020B06090202040302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</a:rPr>
              <a:t>   </a:t>
            </a:r>
            <a:r>
              <a:rPr lang="en-US" sz="1600" dirty="0" err="1" smtClean="0">
                <a:latin typeface="Consolas" panose="020B0609020204030204" pitchFamily="49" charset="0"/>
              </a:rPr>
              <a:t>memcpy</a:t>
            </a:r>
            <a:r>
              <a:rPr lang="en-US" sz="1600" dirty="0" smtClean="0"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latin typeface="Consolas" panose="020B0609020204030204" pitchFamily="49" charset="0"/>
              </a:rPr>
              <a:t>data,buff,rows</a:t>
            </a:r>
            <a:r>
              <a:rPr lang="en-US" sz="1600" dirty="0" smtClean="0">
                <a:latin typeface="Consolas" panose="020B0609020204030204" pitchFamily="49" charset="0"/>
              </a:rPr>
              <a:t>*cols*</a:t>
            </a:r>
            <a:r>
              <a:rPr lang="en-US" sz="1600" dirty="0" err="1" smtClean="0">
                <a:latin typeface="Consolas" panose="020B0609020204030204" pitchFamily="49" charset="0"/>
              </a:rPr>
              <a:t>sizeof</a:t>
            </a:r>
            <a:r>
              <a:rPr lang="en-US" sz="1600" dirty="0" smtClean="0">
                <a:latin typeface="Consolas" panose="020B0609020204030204" pitchFamily="49" charset="0"/>
              </a:rPr>
              <a:t>(float));</a:t>
            </a:r>
          </a:p>
          <a:p>
            <a:pPr algn="l">
              <a:spcBef>
                <a:spcPct val="20000"/>
              </a:spcBef>
            </a:pPr>
            <a:r>
              <a:rPr lang="en-US" sz="1600" dirty="0" smtClean="0">
                <a:latin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532486" name="Text Box 6"/>
          <p:cNvSpPr txBox="1">
            <a:spLocks noChangeArrowheads="1"/>
          </p:cNvSpPr>
          <p:nvPr/>
        </p:nvSpPr>
        <p:spPr bwMode="auto">
          <a:xfrm>
            <a:off x="251448" y="5249316"/>
            <a:ext cx="1900237" cy="1224951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1600" dirty="0">
                <a:latin typeface="Consolas" panose="020B0609020204030204" pitchFamily="49" charset="0"/>
              </a:rPr>
              <a:t>x[0][j] </a:t>
            </a:r>
          </a:p>
          <a:p>
            <a:pPr algn="l">
              <a:spcBef>
                <a:spcPct val="20000"/>
              </a:spcBef>
            </a:pPr>
            <a:r>
              <a:rPr lang="en-US" sz="1600" dirty="0">
                <a:latin typeface="Consolas" panose="020B0609020204030204" pitchFamily="49" charset="0"/>
              </a:rPr>
              <a:t>x[n-1][j] </a:t>
            </a:r>
          </a:p>
          <a:p>
            <a:pPr algn="l">
              <a:spcBef>
                <a:spcPct val="20000"/>
              </a:spcBef>
            </a:pPr>
            <a:r>
              <a:rPr lang="en-US" sz="1600" dirty="0">
                <a:latin typeface="Consolas" panose="020B0609020204030204" pitchFamily="49" charset="0"/>
              </a:rPr>
              <a:t>x[</a:t>
            </a:r>
            <a:r>
              <a:rPr lang="en-US" sz="1600" dirty="0" err="1">
                <a:latin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</a:rPr>
              <a:t>][0] </a:t>
            </a:r>
          </a:p>
          <a:p>
            <a:pPr algn="l">
              <a:spcBef>
                <a:spcPct val="20000"/>
              </a:spcBef>
            </a:pPr>
            <a:r>
              <a:rPr lang="en-US" sz="1600" dirty="0">
                <a:latin typeface="Consolas" panose="020B0609020204030204" pitchFamily="49" charset="0"/>
              </a:rPr>
              <a:t>x[</a:t>
            </a:r>
            <a:r>
              <a:rPr lang="en-US" sz="1600" dirty="0" err="1">
                <a:latin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</a:rPr>
              <a:t>][n-1]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1448" y="4865563"/>
            <a:ext cx="8891587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/>
              <a:t>Boundary values are fixed: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69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5130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 Random Access Machine (PRAM)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4940624"/>
            <a:ext cx="8568952" cy="1761431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/>
              <a:t>n</a:t>
            </a:r>
            <a:r>
              <a:rPr lang="en-US" dirty="0"/>
              <a:t> processors </a:t>
            </a:r>
            <a:r>
              <a:rPr lang="en-US" i="1" dirty="0"/>
              <a:t>P</a:t>
            </a:r>
            <a:r>
              <a:rPr lang="en-US" baseline="-25000" dirty="0"/>
              <a:t>0</a:t>
            </a:r>
            <a:r>
              <a:rPr lang="en-US" dirty="0" smtClean="0"/>
              <a:t>,…,</a:t>
            </a:r>
            <a:r>
              <a:rPr lang="en-US" i="1" dirty="0" smtClean="0"/>
              <a:t>P</a:t>
            </a:r>
            <a:r>
              <a:rPr lang="en-US" i="1" baseline="-25000" dirty="0" smtClean="0"/>
              <a:t>n</a:t>
            </a:r>
            <a:r>
              <a:rPr lang="en-US" baseline="-25000" dirty="0"/>
              <a:t>−1 </a:t>
            </a:r>
            <a:r>
              <a:rPr lang="en-US" dirty="0"/>
              <a:t>are connected to </a:t>
            </a:r>
            <a:r>
              <a:rPr lang="en-US" dirty="0" smtClean="0"/>
              <a:t>a global shared memory 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Any memory </a:t>
            </a:r>
            <a:r>
              <a:rPr lang="en-US" dirty="0"/>
              <a:t>location is uniformly accessible </a:t>
            </a:r>
            <a:r>
              <a:rPr lang="en-US" dirty="0" smtClean="0"/>
              <a:t>from any </a:t>
            </a:r>
            <a:r>
              <a:rPr lang="en-US" dirty="0"/>
              <a:t>processor in constant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Communication </a:t>
            </a:r>
            <a:r>
              <a:rPr lang="en-US" dirty="0"/>
              <a:t>between processors can be </a:t>
            </a:r>
            <a:r>
              <a:rPr lang="en-US" dirty="0" smtClean="0"/>
              <a:t>implemented by </a:t>
            </a:r>
            <a:r>
              <a:rPr lang="en-US" dirty="0"/>
              <a:t>reading and writing to the globally accessible shared memory.</a:t>
            </a:r>
            <a:endParaRPr lang="de-DE" dirty="0"/>
          </a:p>
        </p:txBody>
      </p:sp>
      <p:sp>
        <p:nvSpPr>
          <p:cNvPr id="4" name="TextBox 4"/>
          <p:cNvSpPr txBox="1"/>
          <p:nvPr/>
        </p:nvSpPr>
        <p:spPr>
          <a:xfrm>
            <a:off x="1979712" y="422108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Processors</a:t>
            </a:r>
            <a:endParaRPr lang="en-US" b="1" dirty="0"/>
          </a:p>
        </p:txBody>
      </p:sp>
      <p:sp>
        <p:nvSpPr>
          <p:cNvPr id="5" name="Rectangle 11"/>
          <p:cNvSpPr/>
          <p:nvPr/>
        </p:nvSpPr>
        <p:spPr>
          <a:xfrm>
            <a:off x="4119391" y="2278120"/>
            <a:ext cx="1045859" cy="115642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Memory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Access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Unit</a:t>
            </a:r>
          </a:p>
        </p:txBody>
      </p:sp>
      <p:sp>
        <p:nvSpPr>
          <p:cNvPr id="6" name="Rectangle 12"/>
          <p:cNvSpPr/>
          <p:nvPr/>
        </p:nvSpPr>
        <p:spPr>
          <a:xfrm>
            <a:off x="6329966" y="1701776"/>
            <a:ext cx="1728191" cy="2255391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6173362" y="3933056"/>
            <a:ext cx="207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Shared Memory </a:t>
            </a:r>
            <a:r>
              <a:rPr lang="en-US" b="1" i="1" dirty="0" smtClean="0"/>
              <a:t>M</a:t>
            </a:r>
            <a:endParaRPr lang="en-US" b="1" i="1" dirty="0"/>
          </a:p>
        </p:txBody>
      </p:sp>
      <p:sp>
        <p:nvSpPr>
          <p:cNvPr id="8" name="Rounded Rectangle 14"/>
          <p:cNvSpPr/>
          <p:nvPr/>
        </p:nvSpPr>
        <p:spPr>
          <a:xfrm>
            <a:off x="6412646" y="1760838"/>
            <a:ext cx="357191" cy="28575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aseline="-250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20"/>
          <p:cNvCxnSpPr>
            <a:stCxn id="45" idx="2"/>
            <a:endCxn id="48" idx="0"/>
          </p:cNvCxnSpPr>
          <p:nvPr/>
        </p:nvCxnSpPr>
        <p:spPr>
          <a:xfrm flipH="1">
            <a:off x="6591241" y="2403780"/>
            <a:ext cx="1" cy="117208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2"/>
          <p:cNvCxnSpPr>
            <a:stCxn id="47" idx="2"/>
            <a:endCxn id="49" idx="0"/>
          </p:cNvCxnSpPr>
          <p:nvPr/>
        </p:nvCxnSpPr>
        <p:spPr>
          <a:xfrm flipH="1">
            <a:off x="7831807" y="2403780"/>
            <a:ext cx="1464" cy="117208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9"/>
          <p:cNvCxnSpPr>
            <a:stCxn id="8" idx="3"/>
            <a:endCxn id="46" idx="1"/>
          </p:cNvCxnSpPr>
          <p:nvPr/>
        </p:nvCxnSpPr>
        <p:spPr>
          <a:xfrm>
            <a:off x="6769837" y="1903714"/>
            <a:ext cx="883375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2"/>
          <p:cNvCxnSpPr>
            <a:stCxn id="45" idx="3"/>
            <a:endCxn id="47" idx="1"/>
          </p:cNvCxnSpPr>
          <p:nvPr/>
        </p:nvCxnSpPr>
        <p:spPr>
          <a:xfrm>
            <a:off x="6769837" y="2260904"/>
            <a:ext cx="884839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3"/>
          <p:cNvCxnSpPr>
            <a:stCxn id="48" idx="3"/>
            <a:endCxn id="49" idx="1"/>
          </p:cNvCxnSpPr>
          <p:nvPr/>
        </p:nvCxnSpPr>
        <p:spPr>
          <a:xfrm>
            <a:off x="6769836" y="3718742"/>
            <a:ext cx="883376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44"/>
          <p:cNvCxnSpPr>
            <a:endCxn id="5" idx="1"/>
          </p:cNvCxnSpPr>
          <p:nvPr/>
        </p:nvCxnSpPr>
        <p:spPr>
          <a:xfrm>
            <a:off x="3057961" y="2046590"/>
            <a:ext cx="1061430" cy="809740"/>
          </a:xfrm>
          <a:prstGeom prst="straightConnector1">
            <a:avLst/>
          </a:prstGeom>
          <a:ln w="25400" cmpd="dbl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45"/>
          <p:cNvCxnSpPr>
            <a:stCxn id="5" idx="3"/>
            <a:endCxn id="6" idx="1"/>
          </p:cNvCxnSpPr>
          <p:nvPr/>
        </p:nvCxnSpPr>
        <p:spPr>
          <a:xfrm flipV="1">
            <a:off x="5165250" y="2829472"/>
            <a:ext cx="1164716" cy="26858"/>
          </a:xfrm>
          <a:prstGeom prst="straightConnector1">
            <a:avLst/>
          </a:prstGeom>
          <a:ln w="25400" cmpd="dbl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47"/>
          <p:cNvCxnSpPr>
            <a:stCxn id="5" idx="3"/>
          </p:cNvCxnSpPr>
          <p:nvPr/>
        </p:nvCxnSpPr>
        <p:spPr>
          <a:xfrm flipV="1">
            <a:off x="5165250" y="2213026"/>
            <a:ext cx="1164716" cy="643304"/>
          </a:xfrm>
          <a:prstGeom prst="straightConnector1">
            <a:avLst/>
          </a:prstGeom>
          <a:ln w="25400" cmpd="dbl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49"/>
          <p:cNvCxnSpPr>
            <a:stCxn id="5" idx="3"/>
          </p:cNvCxnSpPr>
          <p:nvPr/>
        </p:nvCxnSpPr>
        <p:spPr>
          <a:xfrm>
            <a:off x="5165250" y="2856330"/>
            <a:ext cx="1164716" cy="619125"/>
          </a:xfrm>
          <a:prstGeom prst="straightConnector1">
            <a:avLst/>
          </a:prstGeom>
          <a:ln w="25400" cmpd="dbl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35"/>
          <p:cNvCxnSpPr>
            <a:endCxn id="5" idx="1"/>
          </p:cNvCxnSpPr>
          <p:nvPr/>
        </p:nvCxnSpPr>
        <p:spPr>
          <a:xfrm>
            <a:off x="3065607" y="2660710"/>
            <a:ext cx="1053784" cy="195620"/>
          </a:xfrm>
          <a:prstGeom prst="straightConnector1">
            <a:avLst/>
          </a:prstGeom>
          <a:ln w="25400" cmpd="dbl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40"/>
          <p:cNvCxnSpPr>
            <a:endCxn id="5" idx="1"/>
          </p:cNvCxnSpPr>
          <p:nvPr/>
        </p:nvCxnSpPr>
        <p:spPr>
          <a:xfrm flipV="1">
            <a:off x="3057961" y="2856330"/>
            <a:ext cx="1061430" cy="1005288"/>
          </a:xfrm>
          <a:prstGeom prst="straightConnector1">
            <a:avLst/>
          </a:prstGeom>
          <a:ln w="25400" cmpd="dbl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3"/>
          <p:cNvCxnSpPr>
            <a:stCxn id="33" idx="2"/>
            <a:endCxn id="25" idx="0"/>
          </p:cNvCxnSpPr>
          <p:nvPr/>
        </p:nvCxnSpPr>
        <p:spPr>
          <a:xfrm>
            <a:off x="2655812" y="2885199"/>
            <a:ext cx="0" cy="78581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2498633" y="4063047"/>
            <a:ext cx="75781" cy="14515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2577656" y="4063047"/>
            <a:ext cx="75781" cy="14515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2656679" y="4063047"/>
            <a:ext cx="75781" cy="14515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2419610" y="4063047"/>
            <a:ext cx="75781" cy="14515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tangle 37"/>
          <p:cNvSpPr/>
          <p:nvPr/>
        </p:nvSpPr>
        <p:spPr>
          <a:xfrm>
            <a:off x="2351857" y="3671017"/>
            <a:ext cx="607910" cy="581679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P</a:t>
            </a:r>
            <a:r>
              <a:rPr lang="en-US" i="1" baseline="-25000" dirty="0" smtClean="0">
                <a:solidFill>
                  <a:schemeClr val="tx1"/>
                </a:solidFill>
              </a:rPr>
              <a:t>n</a:t>
            </a:r>
            <a:r>
              <a:rPr lang="en-US" baseline="-25000" dirty="0" smtClean="0">
                <a:solidFill>
                  <a:schemeClr val="tx1"/>
                </a:solidFill>
                <a:sym typeface="Symbol" panose="05050102010706020507" pitchFamily="18" charset="2"/>
              </a:rPr>
              <a:t>1</a:t>
            </a:r>
            <a:endParaRPr lang="en-US" baseline="-25000" dirty="0" smtClean="0">
              <a:solidFill>
                <a:schemeClr val="tx1"/>
              </a:solidFill>
            </a:endParaRPr>
          </a:p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2732460" y="4063047"/>
            <a:ext cx="75781" cy="14515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Gerader Verbinder 26"/>
          <p:cNvCxnSpPr/>
          <p:nvPr/>
        </p:nvCxnSpPr>
        <p:spPr>
          <a:xfrm>
            <a:off x="2351857" y="4028207"/>
            <a:ext cx="600264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/>
          <p:cNvSpPr/>
          <p:nvPr/>
        </p:nvSpPr>
        <p:spPr>
          <a:xfrm>
            <a:off x="2812695" y="4063047"/>
            <a:ext cx="75781" cy="14515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2498633" y="2695550"/>
            <a:ext cx="75781" cy="14515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2577656" y="2695550"/>
            <a:ext cx="75781" cy="14515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2656679" y="2695550"/>
            <a:ext cx="75781" cy="14515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2419610" y="2695550"/>
            <a:ext cx="75781" cy="14515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tangle 37"/>
          <p:cNvSpPr/>
          <p:nvPr/>
        </p:nvSpPr>
        <p:spPr>
          <a:xfrm>
            <a:off x="2351857" y="2303520"/>
            <a:ext cx="607910" cy="581679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  <a:sym typeface="Symbol" panose="05050102010706020507" pitchFamily="18" charset="2"/>
              </a:rPr>
              <a:t>1</a:t>
            </a:r>
            <a:endParaRPr lang="en-US" baseline="-25000" dirty="0" smtClean="0">
              <a:solidFill>
                <a:schemeClr val="tx1"/>
              </a:solidFill>
            </a:endParaRPr>
          </a:p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2732460" y="2695550"/>
            <a:ext cx="75781" cy="14515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5" name="Gerader Verbinder 34"/>
          <p:cNvCxnSpPr/>
          <p:nvPr/>
        </p:nvCxnSpPr>
        <p:spPr>
          <a:xfrm>
            <a:off x="2351857" y="2660710"/>
            <a:ext cx="600264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2812695" y="2695550"/>
            <a:ext cx="75781" cy="14515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/>
          <p:cNvSpPr/>
          <p:nvPr/>
        </p:nvSpPr>
        <p:spPr>
          <a:xfrm>
            <a:off x="2490987" y="2014750"/>
            <a:ext cx="75781" cy="14515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2570010" y="2014750"/>
            <a:ext cx="75781" cy="14515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2649033" y="2014750"/>
            <a:ext cx="75781" cy="14515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2411964" y="2014750"/>
            <a:ext cx="75781" cy="14515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tangle 37"/>
          <p:cNvSpPr/>
          <p:nvPr/>
        </p:nvSpPr>
        <p:spPr>
          <a:xfrm>
            <a:off x="2344211" y="1622720"/>
            <a:ext cx="607910" cy="581679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  <a:sym typeface="Symbol" panose="05050102010706020507" pitchFamily="18" charset="2"/>
              </a:rPr>
              <a:t>0</a:t>
            </a:r>
            <a:endParaRPr lang="en-US" baseline="-25000" dirty="0" smtClean="0">
              <a:solidFill>
                <a:schemeClr val="tx1"/>
              </a:solidFill>
            </a:endParaRPr>
          </a:p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2724814" y="2014750"/>
            <a:ext cx="75781" cy="14515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3" name="Gerader Verbinder 42"/>
          <p:cNvCxnSpPr/>
          <p:nvPr/>
        </p:nvCxnSpPr>
        <p:spPr>
          <a:xfrm>
            <a:off x="2344211" y="1979910"/>
            <a:ext cx="600264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2805049" y="2014750"/>
            <a:ext cx="75781" cy="14515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ounded Rectangle 14"/>
          <p:cNvSpPr/>
          <p:nvPr/>
        </p:nvSpPr>
        <p:spPr>
          <a:xfrm>
            <a:off x="6412647" y="2118028"/>
            <a:ext cx="357190" cy="28575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14"/>
          <p:cNvSpPr/>
          <p:nvPr/>
        </p:nvSpPr>
        <p:spPr>
          <a:xfrm>
            <a:off x="7653212" y="1760838"/>
            <a:ext cx="357190" cy="28575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14"/>
          <p:cNvSpPr/>
          <p:nvPr/>
        </p:nvSpPr>
        <p:spPr>
          <a:xfrm>
            <a:off x="7654676" y="2118028"/>
            <a:ext cx="357190" cy="28575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14"/>
          <p:cNvSpPr/>
          <p:nvPr/>
        </p:nvSpPr>
        <p:spPr>
          <a:xfrm>
            <a:off x="6412646" y="3575866"/>
            <a:ext cx="357190" cy="28575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14"/>
          <p:cNvSpPr/>
          <p:nvPr/>
        </p:nvSpPr>
        <p:spPr>
          <a:xfrm>
            <a:off x="7653212" y="3575866"/>
            <a:ext cx="357190" cy="28575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1"/>
          <p:cNvSpPr/>
          <p:nvPr/>
        </p:nvSpPr>
        <p:spPr>
          <a:xfrm>
            <a:off x="660103" y="2278120"/>
            <a:ext cx="882151" cy="115642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Control</a:t>
            </a: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Program</a:t>
            </a:r>
          </a:p>
        </p:txBody>
      </p:sp>
      <p:cxnSp>
        <p:nvCxnSpPr>
          <p:cNvPr id="51" name="Gerader Verbinder 50"/>
          <p:cNvCxnSpPr/>
          <p:nvPr/>
        </p:nvCxnSpPr>
        <p:spPr>
          <a:xfrm>
            <a:off x="660103" y="3002492"/>
            <a:ext cx="882151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>
            <a:stCxn id="50" idx="3"/>
          </p:cNvCxnSpPr>
          <p:nvPr/>
        </p:nvCxnSpPr>
        <p:spPr>
          <a:xfrm flipV="1">
            <a:off x="1542254" y="1979910"/>
            <a:ext cx="722248" cy="876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stCxn id="50" idx="3"/>
          </p:cNvCxnSpPr>
          <p:nvPr/>
        </p:nvCxnSpPr>
        <p:spPr>
          <a:xfrm flipV="1">
            <a:off x="1542254" y="2636912"/>
            <a:ext cx="722248" cy="2194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>
            <a:stCxn id="50" idx="3"/>
          </p:cNvCxnSpPr>
          <p:nvPr/>
        </p:nvCxnSpPr>
        <p:spPr>
          <a:xfrm>
            <a:off x="1542254" y="2856330"/>
            <a:ext cx="714544" cy="9327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12"/>
          <p:cNvSpPr/>
          <p:nvPr/>
        </p:nvSpPr>
        <p:spPr>
          <a:xfrm>
            <a:off x="2267744" y="1556792"/>
            <a:ext cx="779272" cy="27283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1280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ChangeArrowheads="1"/>
          </p:cNvSpPr>
          <p:nvPr/>
        </p:nvSpPr>
        <p:spPr bwMode="auto">
          <a:xfrm>
            <a:off x="152400" y="2413000"/>
            <a:ext cx="4470400" cy="39243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55" name="Rectangle 3"/>
          <p:cNvSpPr>
            <a:spLocks noChangeArrowheads="1"/>
          </p:cNvSpPr>
          <p:nvPr/>
        </p:nvSpPr>
        <p:spPr bwMode="auto">
          <a:xfrm>
            <a:off x="495300" y="2717800"/>
            <a:ext cx="3810000" cy="33020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Jacobi Iteration</a:t>
            </a:r>
            <a:endParaRPr lang="en-US" dirty="0"/>
          </a:p>
        </p:txBody>
      </p:sp>
      <p:grpSp>
        <p:nvGrpSpPr>
          <p:cNvPr id="535557" name="Group 5"/>
          <p:cNvGrpSpPr>
            <a:grpSpLocks/>
          </p:cNvGrpSpPr>
          <p:nvPr/>
        </p:nvGrpSpPr>
        <p:grpSpPr bwMode="auto">
          <a:xfrm>
            <a:off x="0" y="2363788"/>
            <a:ext cx="4621213" cy="339725"/>
            <a:chOff x="0" y="1153"/>
            <a:chExt cx="2911" cy="214"/>
          </a:xfrm>
        </p:grpSpPr>
        <p:grpSp>
          <p:nvGrpSpPr>
            <p:cNvPr id="535558" name="Group 6"/>
            <p:cNvGrpSpPr>
              <a:grpSpLocks/>
            </p:cNvGrpSpPr>
            <p:nvPr/>
          </p:nvGrpSpPr>
          <p:grpSpPr bwMode="auto">
            <a:xfrm>
              <a:off x="0" y="1153"/>
              <a:ext cx="997" cy="214"/>
              <a:chOff x="0" y="1153"/>
              <a:chExt cx="997" cy="214"/>
            </a:xfrm>
          </p:grpSpPr>
          <p:sp>
            <p:nvSpPr>
              <p:cNvPr id="535559" name="Text Box 7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5560" name="Text Box 8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5561" name="Text Box 9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5562" name="Text Box 10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</p:grpSp>
        <p:grpSp>
          <p:nvGrpSpPr>
            <p:cNvPr id="535563" name="Group 11"/>
            <p:cNvGrpSpPr>
              <a:grpSpLocks/>
            </p:cNvGrpSpPr>
            <p:nvPr/>
          </p:nvGrpSpPr>
          <p:grpSpPr bwMode="auto">
            <a:xfrm>
              <a:off x="966" y="1153"/>
              <a:ext cx="997" cy="214"/>
              <a:chOff x="0" y="1153"/>
              <a:chExt cx="997" cy="214"/>
            </a:xfrm>
          </p:grpSpPr>
          <p:sp>
            <p:nvSpPr>
              <p:cNvPr id="535564" name="Text Box 12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5565" name="Text Box 13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5566" name="Text Box 14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5567" name="Text Box 15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</p:grpSp>
        <p:grpSp>
          <p:nvGrpSpPr>
            <p:cNvPr id="535568" name="Group 16"/>
            <p:cNvGrpSpPr>
              <a:grpSpLocks/>
            </p:cNvGrpSpPr>
            <p:nvPr/>
          </p:nvGrpSpPr>
          <p:grpSpPr bwMode="auto">
            <a:xfrm>
              <a:off x="1914" y="1153"/>
              <a:ext cx="997" cy="214"/>
              <a:chOff x="0" y="1153"/>
              <a:chExt cx="997" cy="214"/>
            </a:xfrm>
          </p:grpSpPr>
          <p:sp>
            <p:nvSpPr>
              <p:cNvPr id="535569" name="Text Box 17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5570" name="Text Box 18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5571" name="Text Box 19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5572" name="Text Box 20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</p:grpSp>
      </p:grpSp>
      <p:sp>
        <p:nvSpPr>
          <p:cNvPr id="535575" name="Text Box 23"/>
          <p:cNvSpPr txBox="1">
            <a:spLocks noChangeArrowheads="1"/>
          </p:cNvSpPr>
          <p:nvPr/>
        </p:nvSpPr>
        <p:spPr bwMode="auto">
          <a:xfrm>
            <a:off x="0" y="2695575"/>
            <a:ext cx="465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3</a:t>
            </a:r>
            <a:endParaRPr lang="en-US" sz="1600"/>
          </a:p>
        </p:txBody>
      </p:sp>
      <p:sp>
        <p:nvSpPr>
          <p:cNvPr id="535576" name="Text Box 24"/>
          <p:cNvSpPr txBox="1">
            <a:spLocks noChangeArrowheads="1"/>
          </p:cNvSpPr>
          <p:nvPr/>
        </p:nvSpPr>
        <p:spPr bwMode="auto">
          <a:xfrm>
            <a:off x="360363" y="2697163"/>
            <a:ext cx="4651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1.0</a:t>
            </a:r>
            <a:endParaRPr lang="en-US" sz="1600"/>
          </a:p>
        </p:txBody>
      </p:sp>
      <p:sp>
        <p:nvSpPr>
          <p:cNvPr id="535577" name="Text Box 25"/>
          <p:cNvSpPr txBox="1">
            <a:spLocks noChangeArrowheads="1"/>
          </p:cNvSpPr>
          <p:nvPr/>
        </p:nvSpPr>
        <p:spPr bwMode="auto">
          <a:xfrm>
            <a:off x="736600" y="2697163"/>
            <a:ext cx="465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0.2</a:t>
            </a:r>
            <a:endParaRPr lang="en-US" sz="1600"/>
          </a:p>
        </p:txBody>
      </p:sp>
      <p:sp>
        <p:nvSpPr>
          <p:cNvPr id="535578" name="Text Box 26"/>
          <p:cNvSpPr txBox="1">
            <a:spLocks noChangeArrowheads="1"/>
          </p:cNvSpPr>
          <p:nvPr/>
        </p:nvSpPr>
        <p:spPr bwMode="auto">
          <a:xfrm>
            <a:off x="1016000" y="2693988"/>
            <a:ext cx="566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0.1</a:t>
            </a:r>
          </a:p>
        </p:txBody>
      </p:sp>
      <p:sp>
        <p:nvSpPr>
          <p:cNvPr id="535580" name="Text Box 28"/>
          <p:cNvSpPr txBox="1">
            <a:spLocks noChangeArrowheads="1"/>
          </p:cNvSpPr>
          <p:nvPr/>
        </p:nvSpPr>
        <p:spPr bwMode="auto">
          <a:xfrm>
            <a:off x="1431925" y="2695575"/>
            <a:ext cx="566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0.3</a:t>
            </a:r>
            <a:endParaRPr lang="en-US" sz="1600"/>
          </a:p>
        </p:txBody>
      </p:sp>
      <p:sp>
        <p:nvSpPr>
          <p:cNvPr id="535581" name="Text Box 29"/>
          <p:cNvSpPr txBox="1">
            <a:spLocks noChangeArrowheads="1"/>
          </p:cNvSpPr>
          <p:nvPr/>
        </p:nvSpPr>
        <p:spPr bwMode="auto">
          <a:xfrm>
            <a:off x="1804988" y="2697163"/>
            <a:ext cx="554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0.3</a:t>
            </a:r>
            <a:endParaRPr lang="en-US" sz="1600"/>
          </a:p>
        </p:txBody>
      </p:sp>
      <p:sp>
        <p:nvSpPr>
          <p:cNvPr id="535582" name="Text Box 30"/>
          <p:cNvSpPr txBox="1">
            <a:spLocks noChangeArrowheads="1"/>
          </p:cNvSpPr>
          <p:nvPr/>
        </p:nvSpPr>
        <p:spPr bwMode="auto">
          <a:xfrm>
            <a:off x="2168525" y="2697163"/>
            <a:ext cx="566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0.3</a:t>
            </a:r>
            <a:endParaRPr lang="en-US" sz="1600"/>
          </a:p>
        </p:txBody>
      </p:sp>
      <p:sp>
        <p:nvSpPr>
          <p:cNvPr id="535583" name="Text Box 31"/>
          <p:cNvSpPr txBox="1">
            <a:spLocks noChangeArrowheads="1"/>
          </p:cNvSpPr>
          <p:nvPr/>
        </p:nvSpPr>
        <p:spPr bwMode="auto">
          <a:xfrm>
            <a:off x="2536825" y="2693988"/>
            <a:ext cx="579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0.3</a:t>
            </a:r>
            <a:endParaRPr lang="en-US" sz="1600"/>
          </a:p>
        </p:txBody>
      </p:sp>
      <p:sp>
        <p:nvSpPr>
          <p:cNvPr id="535585" name="Text Box 33"/>
          <p:cNvSpPr txBox="1">
            <a:spLocks noChangeArrowheads="1"/>
          </p:cNvSpPr>
          <p:nvPr/>
        </p:nvSpPr>
        <p:spPr bwMode="auto">
          <a:xfrm>
            <a:off x="2911475" y="2695575"/>
            <a:ext cx="592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0.1</a:t>
            </a:r>
            <a:endParaRPr lang="en-US" sz="1600"/>
          </a:p>
        </p:txBody>
      </p:sp>
      <p:sp>
        <p:nvSpPr>
          <p:cNvPr id="535586" name="Text Box 34"/>
          <p:cNvSpPr txBox="1">
            <a:spLocks noChangeArrowheads="1"/>
          </p:cNvSpPr>
          <p:nvPr/>
        </p:nvSpPr>
        <p:spPr bwMode="auto">
          <a:xfrm>
            <a:off x="3398838" y="2697163"/>
            <a:ext cx="4651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0.2</a:t>
            </a:r>
            <a:endParaRPr lang="en-US" sz="1600"/>
          </a:p>
        </p:txBody>
      </p:sp>
      <p:sp>
        <p:nvSpPr>
          <p:cNvPr id="535587" name="Text Box 35"/>
          <p:cNvSpPr txBox="1">
            <a:spLocks noChangeArrowheads="1"/>
          </p:cNvSpPr>
          <p:nvPr/>
        </p:nvSpPr>
        <p:spPr bwMode="auto">
          <a:xfrm>
            <a:off x="3775075" y="2697163"/>
            <a:ext cx="465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1.0</a:t>
            </a:r>
            <a:endParaRPr lang="en-US" sz="1600"/>
          </a:p>
        </p:txBody>
      </p:sp>
      <p:sp>
        <p:nvSpPr>
          <p:cNvPr id="535588" name="Text Box 36"/>
          <p:cNvSpPr txBox="1">
            <a:spLocks noChangeArrowheads="1"/>
          </p:cNvSpPr>
          <p:nvPr/>
        </p:nvSpPr>
        <p:spPr bwMode="auto">
          <a:xfrm>
            <a:off x="4156075" y="2693988"/>
            <a:ext cx="465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3</a:t>
            </a:r>
            <a:endParaRPr lang="en-US" sz="1600"/>
          </a:p>
        </p:txBody>
      </p:sp>
      <p:grpSp>
        <p:nvGrpSpPr>
          <p:cNvPr id="535589" name="Group 37"/>
          <p:cNvGrpSpPr>
            <a:grpSpLocks/>
          </p:cNvGrpSpPr>
          <p:nvPr/>
        </p:nvGrpSpPr>
        <p:grpSpPr bwMode="auto">
          <a:xfrm>
            <a:off x="0" y="3024188"/>
            <a:ext cx="4621213" cy="339725"/>
            <a:chOff x="0" y="1153"/>
            <a:chExt cx="2911" cy="214"/>
          </a:xfrm>
        </p:grpSpPr>
        <p:grpSp>
          <p:nvGrpSpPr>
            <p:cNvPr id="535590" name="Group 38"/>
            <p:cNvGrpSpPr>
              <a:grpSpLocks/>
            </p:cNvGrpSpPr>
            <p:nvPr/>
          </p:nvGrpSpPr>
          <p:grpSpPr bwMode="auto">
            <a:xfrm>
              <a:off x="0" y="1153"/>
              <a:ext cx="997" cy="214"/>
              <a:chOff x="0" y="1153"/>
              <a:chExt cx="997" cy="214"/>
            </a:xfrm>
          </p:grpSpPr>
          <p:sp>
            <p:nvSpPr>
              <p:cNvPr id="535591" name="Text Box 39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3</a:t>
                </a:r>
                <a:endParaRPr lang="en-US" sz="1600"/>
              </a:p>
            </p:txBody>
          </p:sp>
          <p:sp>
            <p:nvSpPr>
              <p:cNvPr id="535592" name="Text Box 40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1.6</a:t>
                </a:r>
                <a:endParaRPr lang="en-US" sz="1600"/>
              </a:p>
            </p:txBody>
          </p:sp>
          <p:sp>
            <p:nvSpPr>
              <p:cNvPr id="535593" name="Text Box 41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0.9</a:t>
                </a:r>
                <a:endParaRPr lang="en-US" sz="1600"/>
              </a:p>
            </p:txBody>
          </p:sp>
          <p:sp>
            <p:nvSpPr>
              <p:cNvPr id="535594" name="Text Box 42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0.5</a:t>
                </a:r>
                <a:endParaRPr lang="en-US" sz="1600"/>
              </a:p>
            </p:txBody>
          </p:sp>
        </p:grpSp>
        <p:grpSp>
          <p:nvGrpSpPr>
            <p:cNvPr id="535595" name="Group 43"/>
            <p:cNvGrpSpPr>
              <a:grpSpLocks/>
            </p:cNvGrpSpPr>
            <p:nvPr/>
          </p:nvGrpSpPr>
          <p:grpSpPr bwMode="auto">
            <a:xfrm>
              <a:off x="966" y="1153"/>
              <a:ext cx="997" cy="214"/>
              <a:chOff x="0" y="1153"/>
              <a:chExt cx="997" cy="214"/>
            </a:xfrm>
          </p:grpSpPr>
          <p:sp>
            <p:nvSpPr>
              <p:cNvPr id="535596" name="Text Box 44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0.4</a:t>
                </a:r>
                <a:endParaRPr lang="en-US" sz="1600"/>
              </a:p>
            </p:txBody>
          </p:sp>
          <p:sp>
            <p:nvSpPr>
              <p:cNvPr id="535597" name="Text Box 45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0.3</a:t>
                </a:r>
                <a:endParaRPr lang="en-US" sz="1600"/>
              </a:p>
            </p:txBody>
          </p:sp>
          <p:sp>
            <p:nvSpPr>
              <p:cNvPr id="535598" name="Text Box 46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0.3</a:t>
                </a:r>
                <a:endParaRPr lang="en-US" sz="1600"/>
              </a:p>
            </p:txBody>
          </p:sp>
          <p:sp>
            <p:nvSpPr>
              <p:cNvPr id="535599" name="Text Box 47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0.4</a:t>
                </a:r>
                <a:endParaRPr lang="en-US" sz="1600"/>
              </a:p>
            </p:txBody>
          </p:sp>
        </p:grpSp>
        <p:grpSp>
          <p:nvGrpSpPr>
            <p:cNvPr id="535600" name="Group 48"/>
            <p:cNvGrpSpPr>
              <a:grpSpLocks/>
            </p:cNvGrpSpPr>
            <p:nvPr/>
          </p:nvGrpSpPr>
          <p:grpSpPr bwMode="auto">
            <a:xfrm>
              <a:off x="1914" y="1153"/>
              <a:ext cx="997" cy="214"/>
              <a:chOff x="0" y="1153"/>
              <a:chExt cx="997" cy="214"/>
            </a:xfrm>
          </p:grpSpPr>
          <p:sp>
            <p:nvSpPr>
              <p:cNvPr id="535601" name="Text Box 49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0.5</a:t>
                </a:r>
                <a:endParaRPr lang="en-US" sz="1600"/>
              </a:p>
            </p:txBody>
          </p:sp>
          <p:sp>
            <p:nvSpPr>
              <p:cNvPr id="535602" name="Text Box 50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0.9</a:t>
                </a:r>
                <a:endParaRPr lang="en-US" sz="1600"/>
              </a:p>
            </p:txBody>
          </p:sp>
          <p:sp>
            <p:nvSpPr>
              <p:cNvPr id="535603" name="Text Box 51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1.6</a:t>
                </a:r>
                <a:endParaRPr lang="en-US" sz="1600"/>
              </a:p>
            </p:txBody>
          </p:sp>
          <p:sp>
            <p:nvSpPr>
              <p:cNvPr id="535604" name="Text Box 52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3</a:t>
                </a:r>
                <a:endParaRPr lang="en-US" sz="1600"/>
              </a:p>
            </p:txBody>
          </p:sp>
        </p:grpSp>
      </p:grpSp>
      <p:grpSp>
        <p:nvGrpSpPr>
          <p:cNvPr id="535605" name="Group 53"/>
          <p:cNvGrpSpPr>
            <a:grpSpLocks/>
          </p:cNvGrpSpPr>
          <p:nvPr/>
        </p:nvGrpSpPr>
        <p:grpSpPr bwMode="auto">
          <a:xfrm>
            <a:off x="0" y="3354388"/>
            <a:ext cx="4621213" cy="339725"/>
            <a:chOff x="0" y="1153"/>
            <a:chExt cx="2911" cy="214"/>
          </a:xfrm>
        </p:grpSpPr>
        <p:grpSp>
          <p:nvGrpSpPr>
            <p:cNvPr id="535606" name="Group 54"/>
            <p:cNvGrpSpPr>
              <a:grpSpLocks/>
            </p:cNvGrpSpPr>
            <p:nvPr/>
          </p:nvGrpSpPr>
          <p:grpSpPr bwMode="auto">
            <a:xfrm>
              <a:off x="0" y="1153"/>
              <a:ext cx="997" cy="214"/>
              <a:chOff x="0" y="1153"/>
              <a:chExt cx="997" cy="214"/>
            </a:xfrm>
          </p:grpSpPr>
          <p:sp>
            <p:nvSpPr>
              <p:cNvPr id="535607" name="Text Box 55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535608" name="Text Box 56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1.6</a:t>
                </a:r>
                <a:endParaRPr lang="en-US" sz="1600"/>
              </a:p>
            </p:txBody>
          </p:sp>
          <p:sp>
            <p:nvSpPr>
              <p:cNvPr id="535609" name="Text Box 57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1.2</a:t>
                </a:r>
                <a:endParaRPr lang="en-US" sz="1600"/>
              </a:p>
            </p:txBody>
          </p:sp>
          <p:sp>
            <p:nvSpPr>
              <p:cNvPr id="535610" name="Text Box 58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0.9</a:t>
                </a:r>
                <a:endParaRPr lang="en-US" sz="1600"/>
              </a:p>
            </p:txBody>
          </p:sp>
        </p:grpSp>
        <p:grpSp>
          <p:nvGrpSpPr>
            <p:cNvPr id="535611" name="Group 59"/>
            <p:cNvGrpSpPr>
              <a:grpSpLocks/>
            </p:cNvGrpSpPr>
            <p:nvPr/>
          </p:nvGrpSpPr>
          <p:grpSpPr bwMode="auto">
            <a:xfrm>
              <a:off x="966" y="1153"/>
              <a:ext cx="997" cy="214"/>
              <a:chOff x="0" y="1153"/>
              <a:chExt cx="997" cy="214"/>
            </a:xfrm>
          </p:grpSpPr>
          <p:sp>
            <p:nvSpPr>
              <p:cNvPr id="535612" name="Text Box 60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0.8</a:t>
                </a:r>
                <a:endParaRPr lang="en-US" sz="1600"/>
              </a:p>
            </p:txBody>
          </p:sp>
          <p:sp>
            <p:nvSpPr>
              <p:cNvPr id="535613" name="Text Box 61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0.7</a:t>
                </a:r>
                <a:endParaRPr lang="en-US" sz="1600"/>
              </a:p>
            </p:txBody>
          </p:sp>
          <p:sp>
            <p:nvSpPr>
              <p:cNvPr id="535614" name="Text Box 62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0.7</a:t>
                </a:r>
                <a:endParaRPr lang="en-US" sz="1600"/>
              </a:p>
            </p:txBody>
          </p:sp>
          <p:sp>
            <p:nvSpPr>
              <p:cNvPr id="535615" name="Text Box 63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0.8</a:t>
                </a:r>
                <a:endParaRPr lang="en-US" sz="1600"/>
              </a:p>
            </p:txBody>
          </p:sp>
        </p:grpSp>
        <p:grpSp>
          <p:nvGrpSpPr>
            <p:cNvPr id="535616" name="Group 64"/>
            <p:cNvGrpSpPr>
              <a:grpSpLocks/>
            </p:cNvGrpSpPr>
            <p:nvPr/>
          </p:nvGrpSpPr>
          <p:grpSpPr bwMode="auto">
            <a:xfrm>
              <a:off x="1914" y="1153"/>
              <a:ext cx="997" cy="214"/>
              <a:chOff x="0" y="1153"/>
              <a:chExt cx="997" cy="214"/>
            </a:xfrm>
          </p:grpSpPr>
          <p:sp>
            <p:nvSpPr>
              <p:cNvPr id="535617" name="Text Box 65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0.9</a:t>
                </a:r>
                <a:endParaRPr lang="en-US" sz="1600"/>
              </a:p>
            </p:txBody>
          </p:sp>
          <p:sp>
            <p:nvSpPr>
              <p:cNvPr id="535618" name="Text Box 66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1.2</a:t>
                </a:r>
                <a:endParaRPr lang="en-US" sz="1600"/>
              </a:p>
            </p:txBody>
          </p:sp>
          <p:sp>
            <p:nvSpPr>
              <p:cNvPr id="535619" name="Text Box 67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1.6</a:t>
                </a:r>
                <a:endParaRPr lang="en-US" sz="1600"/>
              </a:p>
            </p:txBody>
          </p:sp>
          <p:sp>
            <p:nvSpPr>
              <p:cNvPr id="535620" name="Text Box 68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</p:grpSp>
      </p:grpSp>
      <p:grpSp>
        <p:nvGrpSpPr>
          <p:cNvPr id="535621" name="Group 69"/>
          <p:cNvGrpSpPr>
            <a:grpSpLocks/>
          </p:cNvGrpSpPr>
          <p:nvPr/>
        </p:nvGrpSpPr>
        <p:grpSpPr bwMode="auto">
          <a:xfrm>
            <a:off x="0" y="3697288"/>
            <a:ext cx="4621213" cy="339725"/>
            <a:chOff x="0" y="1153"/>
            <a:chExt cx="2911" cy="214"/>
          </a:xfrm>
        </p:grpSpPr>
        <p:grpSp>
          <p:nvGrpSpPr>
            <p:cNvPr id="535622" name="Group 70"/>
            <p:cNvGrpSpPr>
              <a:grpSpLocks/>
            </p:cNvGrpSpPr>
            <p:nvPr/>
          </p:nvGrpSpPr>
          <p:grpSpPr bwMode="auto">
            <a:xfrm>
              <a:off x="0" y="1153"/>
              <a:ext cx="997" cy="214"/>
              <a:chOff x="0" y="1153"/>
              <a:chExt cx="997" cy="214"/>
            </a:xfrm>
          </p:grpSpPr>
          <p:sp>
            <p:nvSpPr>
              <p:cNvPr id="535623" name="Text Box 71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535624" name="Text Box 72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1.6</a:t>
                </a:r>
                <a:endParaRPr lang="en-US" sz="1600"/>
              </a:p>
            </p:txBody>
          </p:sp>
          <p:sp>
            <p:nvSpPr>
              <p:cNvPr id="535625" name="Text Box 73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1.3</a:t>
                </a:r>
                <a:endParaRPr lang="en-US" sz="1600"/>
              </a:p>
            </p:txBody>
          </p:sp>
          <p:sp>
            <p:nvSpPr>
              <p:cNvPr id="535626" name="Text Box 74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1.1</a:t>
                </a:r>
                <a:endParaRPr lang="en-US" sz="1600"/>
              </a:p>
            </p:txBody>
          </p:sp>
        </p:grpSp>
        <p:grpSp>
          <p:nvGrpSpPr>
            <p:cNvPr id="535627" name="Group 75"/>
            <p:cNvGrpSpPr>
              <a:grpSpLocks/>
            </p:cNvGrpSpPr>
            <p:nvPr/>
          </p:nvGrpSpPr>
          <p:grpSpPr bwMode="auto">
            <a:xfrm>
              <a:off x="966" y="1153"/>
              <a:ext cx="997" cy="214"/>
              <a:chOff x="0" y="1153"/>
              <a:chExt cx="997" cy="214"/>
            </a:xfrm>
          </p:grpSpPr>
          <p:sp>
            <p:nvSpPr>
              <p:cNvPr id="535628" name="Text Box 76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1.0</a:t>
                </a:r>
                <a:endParaRPr lang="en-US" sz="1600"/>
              </a:p>
            </p:txBody>
          </p:sp>
          <p:sp>
            <p:nvSpPr>
              <p:cNvPr id="535629" name="Text Box 77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0.9</a:t>
                </a:r>
                <a:endParaRPr lang="en-US" sz="1600"/>
              </a:p>
            </p:txBody>
          </p:sp>
          <p:sp>
            <p:nvSpPr>
              <p:cNvPr id="535630" name="Text Box 78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0.9</a:t>
                </a:r>
                <a:endParaRPr lang="en-US" sz="1600"/>
              </a:p>
            </p:txBody>
          </p:sp>
          <p:sp>
            <p:nvSpPr>
              <p:cNvPr id="535631" name="Text Box 79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1.0</a:t>
                </a:r>
                <a:endParaRPr lang="en-US" sz="1600"/>
              </a:p>
            </p:txBody>
          </p:sp>
        </p:grpSp>
        <p:grpSp>
          <p:nvGrpSpPr>
            <p:cNvPr id="535632" name="Group 80"/>
            <p:cNvGrpSpPr>
              <a:grpSpLocks/>
            </p:cNvGrpSpPr>
            <p:nvPr/>
          </p:nvGrpSpPr>
          <p:grpSpPr bwMode="auto">
            <a:xfrm>
              <a:off x="1914" y="1153"/>
              <a:ext cx="997" cy="214"/>
              <a:chOff x="0" y="1153"/>
              <a:chExt cx="997" cy="214"/>
            </a:xfrm>
          </p:grpSpPr>
          <p:sp>
            <p:nvSpPr>
              <p:cNvPr id="535633" name="Text Box 81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1.1</a:t>
                </a:r>
                <a:endParaRPr lang="en-US" sz="1600"/>
              </a:p>
            </p:txBody>
          </p:sp>
          <p:sp>
            <p:nvSpPr>
              <p:cNvPr id="535634" name="Text Box 82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1.3</a:t>
                </a:r>
                <a:endParaRPr lang="en-US" sz="1600"/>
              </a:p>
            </p:txBody>
          </p:sp>
          <p:sp>
            <p:nvSpPr>
              <p:cNvPr id="535635" name="Text Box 83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1.6</a:t>
                </a:r>
                <a:endParaRPr lang="en-US" sz="1600"/>
              </a:p>
            </p:txBody>
          </p:sp>
          <p:sp>
            <p:nvSpPr>
              <p:cNvPr id="535636" name="Text Box 84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</p:grpSp>
      </p:grpSp>
      <p:grpSp>
        <p:nvGrpSpPr>
          <p:cNvPr id="535637" name="Group 85"/>
          <p:cNvGrpSpPr>
            <a:grpSpLocks/>
          </p:cNvGrpSpPr>
          <p:nvPr/>
        </p:nvGrpSpPr>
        <p:grpSpPr bwMode="auto">
          <a:xfrm>
            <a:off x="0" y="4027488"/>
            <a:ext cx="4621213" cy="339725"/>
            <a:chOff x="0" y="1153"/>
            <a:chExt cx="2911" cy="214"/>
          </a:xfrm>
        </p:grpSpPr>
        <p:grpSp>
          <p:nvGrpSpPr>
            <p:cNvPr id="535638" name="Group 86"/>
            <p:cNvGrpSpPr>
              <a:grpSpLocks/>
            </p:cNvGrpSpPr>
            <p:nvPr/>
          </p:nvGrpSpPr>
          <p:grpSpPr bwMode="auto">
            <a:xfrm>
              <a:off x="0" y="1153"/>
              <a:ext cx="997" cy="214"/>
              <a:chOff x="0" y="1153"/>
              <a:chExt cx="997" cy="214"/>
            </a:xfrm>
          </p:grpSpPr>
          <p:sp>
            <p:nvSpPr>
              <p:cNvPr id="535639" name="Text Box 87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535640" name="Text Box 88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1.5</a:t>
                </a:r>
                <a:endParaRPr lang="en-US" sz="1600"/>
              </a:p>
            </p:txBody>
          </p:sp>
          <p:sp>
            <p:nvSpPr>
              <p:cNvPr id="535641" name="Text Box 89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1.3</a:t>
                </a:r>
                <a:endParaRPr lang="en-US" sz="1600"/>
              </a:p>
            </p:txBody>
          </p:sp>
          <p:sp>
            <p:nvSpPr>
              <p:cNvPr id="535642" name="Text Box 90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1.1</a:t>
                </a:r>
                <a:endParaRPr lang="en-US" sz="1600"/>
              </a:p>
            </p:txBody>
          </p:sp>
        </p:grpSp>
        <p:grpSp>
          <p:nvGrpSpPr>
            <p:cNvPr id="535643" name="Group 91"/>
            <p:cNvGrpSpPr>
              <a:grpSpLocks/>
            </p:cNvGrpSpPr>
            <p:nvPr/>
          </p:nvGrpSpPr>
          <p:grpSpPr bwMode="auto">
            <a:xfrm>
              <a:off x="966" y="1153"/>
              <a:ext cx="997" cy="214"/>
              <a:chOff x="0" y="1153"/>
              <a:chExt cx="997" cy="214"/>
            </a:xfrm>
          </p:grpSpPr>
          <p:sp>
            <p:nvSpPr>
              <p:cNvPr id="535644" name="Text Box 92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1.0</a:t>
                </a:r>
                <a:endParaRPr lang="en-US" sz="1600"/>
              </a:p>
            </p:txBody>
          </p:sp>
          <p:sp>
            <p:nvSpPr>
              <p:cNvPr id="535645" name="Text Box 93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1.0</a:t>
                </a:r>
                <a:endParaRPr lang="en-US" sz="1600"/>
              </a:p>
            </p:txBody>
          </p:sp>
          <p:sp>
            <p:nvSpPr>
              <p:cNvPr id="535646" name="Text Box 94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1.0</a:t>
                </a:r>
                <a:endParaRPr lang="en-US" sz="1600"/>
              </a:p>
            </p:txBody>
          </p:sp>
          <p:sp>
            <p:nvSpPr>
              <p:cNvPr id="535647" name="Text Box 95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1.0</a:t>
                </a:r>
                <a:endParaRPr lang="en-US" sz="1600"/>
              </a:p>
            </p:txBody>
          </p:sp>
        </p:grpSp>
        <p:grpSp>
          <p:nvGrpSpPr>
            <p:cNvPr id="535648" name="Group 96"/>
            <p:cNvGrpSpPr>
              <a:grpSpLocks/>
            </p:cNvGrpSpPr>
            <p:nvPr/>
          </p:nvGrpSpPr>
          <p:grpSpPr bwMode="auto">
            <a:xfrm>
              <a:off x="1914" y="1153"/>
              <a:ext cx="997" cy="214"/>
              <a:chOff x="0" y="1153"/>
              <a:chExt cx="997" cy="214"/>
            </a:xfrm>
          </p:grpSpPr>
          <p:sp>
            <p:nvSpPr>
              <p:cNvPr id="535649" name="Text Box 97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1.1</a:t>
                </a:r>
                <a:endParaRPr lang="en-US" sz="1600"/>
              </a:p>
            </p:txBody>
          </p:sp>
          <p:sp>
            <p:nvSpPr>
              <p:cNvPr id="535650" name="Text Box 98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1.3</a:t>
                </a:r>
                <a:endParaRPr lang="en-US" sz="1600"/>
              </a:p>
            </p:txBody>
          </p:sp>
          <p:sp>
            <p:nvSpPr>
              <p:cNvPr id="535651" name="Text Box 99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1.5</a:t>
                </a:r>
                <a:endParaRPr lang="en-US" sz="1600"/>
              </a:p>
            </p:txBody>
          </p:sp>
          <p:sp>
            <p:nvSpPr>
              <p:cNvPr id="535652" name="Text Box 100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</p:grpSp>
      </p:grpSp>
      <p:grpSp>
        <p:nvGrpSpPr>
          <p:cNvPr id="535653" name="Group 101"/>
          <p:cNvGrpSpPr>
            <a:grpSpLocks/>
          </p:cNvGrpSpPr>
          <p:nvPr/>
        </p:nvGrpSpPr>
        <p:grpSpPr bwMode="auto">
          <a:xfrm>
            <a:off x="0" y="4357688"/>
            <a:ext cx="4621213" cy="339725"/>
            <a:chOff x="0" y="1153"/>
            <a:chExt cx="2911" cy="214"/>
          </a:xfrm>
        </p:grpSpPr>
        <p:grpSp>
          <p:nvGrpSpPr>
            <p:cNvPr id="535654" name="Group 102"/>
            <p:cNvGrpSpPr>
              <a:grpSpLocks/>
            </p:cNvGrpSpPr>
            <p:nvPr/>
          </p:nvGrpSpPr>
          <p:grpSpPr bwMode="auto">
            <a:xfrm>
              <a:off x="0" y="1153"/>
              <a:ext cx="997" cy="214"/>
              <a:chOff x="0" y="1153"/>
              <a:chExt cx="997" cy="214"/>
            </a:xfrm>
          </p:grpSpPr>
          <p:sp>
            <p:nvSpPr>
              <p:cNvPr id="535655" name="Text Box 103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535656" name="Text Box 104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1.1</a:t>
                </a:r>
              </a:p>
            </p:txBody>
          </p:sp>
          <p:sp>
            <p:nvSpPr>
              <p:cNvPr id="535657" name="Text Box 105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1.0</a:t>
                </a:r>
              </a:p>
            </p:txBody>
          </p:sp>
          <p:sp>
            <p:nvSpPr>
              <p:cNvPr id="535658" name="Text Box 106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1.0</a:t>
                </a:r>
              </a:p>
            </p:txBody>
          </p:sp>
        </p:grpSp>
        <p:grpSp>
          <p:nvGrpSpPr>
            <p:cNvPr id="535659" name="Group 107"/>
            <p:cNvGrpSpPr>
              <a:grpSpLocks/>
            </p:cNvGrpSpPr>
            <p:nvPr/>
          </p:nvGrpSpPr>
          <p:grpSpPr bwMode="auto">
            <a:xfrm>
              <a:off x="966" y="1153"/>
              <a:ext cx="997" cy="214"/>
              <a:chOff x="0" y="1153"/>
              <a:chExt cx="997" cy="214"/>
            </a:xfrm>
          </p:grpSpPr>
          <p:sp>
            <p:nvSpPr>
              <p:cNvPr id="535660" name="Text Box 108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0.9</a:t>
                </a:r>
              </a:p>
            </p:txBody>
          </p:sp>
          <p:sp>
            <p:nvSpPr>
              <p:cNvPr id="535661" name="Text Box 109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0.9</a:t>
                </a:r>
              </a:p>
            </p:txBody>
          </p:sp>
          <p:sp>
            <p:nvSpPr>
              <p:cNvPr id="535662" name="Text Box 110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0.9</a:t>
                </a:r>
              </a:p>
            </p:txBody>
          </p:sp>
          <p:sp>
            <p:nvSpPr>
              <p:cNvPr id="535663" name="Text Box 111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0.9</a:t>
                </a:r>
              </a:p>
            </p:txBody>
          </p:sp>
        </p:grpSp>
        <p:grpSp>
          <p:nvGrpSpPr>
            <p:cNvPr id="535664" name="Group 112"/>
            <p:cNvGrpSpPr>
              <a:grpSpLocks/>
            </p:cNvGrpSpPr>
            <p:nvPr/>
          </p:nvGrpSpPr>
          <p:grpSpPr bwMode="auto">
            <a:xfrm>
              <a:off x="1914" y="1153"/>
              <a:ext cx="997" cy="214"/>
              <a:chOff x="0" y="1153"/>
              <a:chExt cx="997" cy="214"/>
            </a:xfrm>
          </p:grpSpPr>
          <p:sp>
            <p:nvSpPr>
              <p:cNvPr id="535665" name="Text Box 113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1.0</a:t>
                </a:r>
              </a:p>
            </p:txBody>
          </p:sp>
          <p:sp>
            <p:nvSpPr>
              <p:cNvPr id="535666" name="Text Box 114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1.0</a:t>
                </a:r>
              </a:p>
            </p:txBody>
          </p:sp>
          <p:sp>
            <p:nvSpPr>
              <p:cNvPr id="535667" name="Text Box 115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1.1</a:t>
                </a:r>
              </a:p>
            </p:txBody>
          </p:sp>
          <p:sp>
            <p:nvSpPr>
              <p:cNvPr id="535668" name="Text Box 116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</p:grpSp>
      </p:grpSp>
      <p:grpSp>
        <p:nvGrpSpPr>
          <p:cNvPr id="535669" name="Group 117"/>
          <p:cNvGrpSpPr>
            <a:grpSpLocks/>
          </p:cNvGrpSpPr>
          <p:nvPr/>
        </p:nvGrpSpPr>
        <p:grpSpPr bwMode="auto">
          <a:xfrm>
            <a:off x="0" y="4687888"/>
            <a:ext cx="4621213" cy="339725"/>
            <a:chOff x="0" y="1153"/>
            <a:chExt cx="2911" cy="214"/>
          </a:xfrm>
        </p:grpSpPr>
        <p:grpSp>
          <p:nvGrpSpPr>
            <p:cNvPr id="535670" name="Group 118"/>
            <p:cNvGrpSpPr>
              <a:grpSpLocks/>
            </p:cNvGrpSpPr>
            <p:nvPr/>
          </p:nvGrpSpPr>
          <p:grpSpPr bwMode="auto">
            <a:xfrm>
              <a:off x="0" y="1153"/>
              <a:ext cx="997" cy="214"/>
              <a:chOff x="0" y="1153"/>
              <a:chExt cx="997" cy="214"/>
            </a:xfrm>
          </p:grpSpPr>
          <p:sp>
            <p:nvSpPr>
              <p:cNvPr id="535671" name="Text Box 119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535672" name="Text Box 120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0.9</a:t>
                </a:r>
              </a:p>
            </p:txBody>
          </p:sp>
          <p:sp>
            <p:nvSpPr>
              <p:cNvPr id="535673" name="Text Box 121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0.8</a:t>
                </a:r>
              </a:p>
            </p:txBody>
          </p:sp>
          <p:sp>
            <p:nvSpPr>
              <p:cNvPr id="535674" name="Text Box 122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0.7</a:t>
                </a:r>
              </a:p>
            </p:txBody>
          </p:sp>
        </p:grpSp>
        <p:grpSp>
          <p:nvGrpSpPr>
            <p:cNvPr id="535675" name="Group 123"/>
            <p:cNvGrpSpPr>
              <a:grpSpLocks/>
            </p:cNvGrpSpPr>
            <p:nvPr/>
          </p:nvGrpSpPr>
          <p:grpSpPr bwMode="auto">
            <a:xfrm>
              <a:off x="966" y="1153"/>
              <a:ext cx="997" cy="214"/>
              <a:chOff x="0" y="1153"/>
              <a:chExt cx="997" cy="214"/>
            </a:xfrm>
          </p:grpSpPr>
          <p:sp>
            <p:nvSpPr>
              <p:cNvPr id="535676" name="Text Box 124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0.7</a:t>
                </a:r>
              </a:p>
            </p:txBody>
          </p:sp>
          <p:sp>
            <p:nvSpPr>
              <p:cNvPr id="535677" name="Text Box 125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0.7</a:t>
                </a:r>
              </a:p>
            </p:txBody>
          </p:sp>
          <p:sp>
            <p:nvSpPr>
              <p:cNvPr id="535678" name="Text Box 126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0.7</a:t>
                </a:r>
              </a:p>
            </p:txBody>
          </p:sp>
          <p:sp>
            <p:nvSpPr>
              <p:cNvPr id="535679" name="Text Box 127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0.7</a:t>
                </a:r>
              </a:p>
            </p:txBody>
          </p:sp>
        </p:grpSp>
        <p:grpSp>
          <p:nvGrpSpPr>
            <p:cNvPr id="535680" name="Group 128"/>
            <p:cNvGrpSpPr>
              <a:grpSpLocks/>
            </p:cNvGrpSpPr>
            <p:nvPr/>
          </p:nvGrpSpPr>
          <p:grpSpPr bwMode="auto">
            <a:xfrm>
              <a:off x="1914" y="1153"/>
              <a:ext cx="997" cy="214"/>
              <a:chOff x="0" y="1153"/>
              <a:chExt cx="997" cy="214"/>
            </a:xfrm>
          </p:grpSpPr>
          <p:sp>
            <p:nvSpPr>
              <p:cNvPr id="535681" name="Text Box 129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0.7</a:t>
                </a:r>
              </a:p>
            </p:txBody>
          </p:sp>
          <p:sp>
            <p:nvSpPr>
              <p:cNvPr id="535682" name="Text Box 130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0.8</a:t>
                </a:r>
              </a:p>
            </p:txBody>
          </p:sp>
          <p:sp>
            <p:nvSpPr>
              <p:cNvPr id="535683" name="Text Box 131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0.9</a:t>
                </a:r>
              </a:p>
            </p:txBody>
          </p:sp>
          <p:sp>
            <p:nvSpPr>
              <p:cNvPr id="535684" name="Text Box 132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</p:grpSp>
      </p:grpSp>
      <p:grpSp>
        <p:nvGrpSpPr>
          <p:cNvPr id="535685" name="Group 133"/>
          <p:cNvGrpSpPr>
            <a:grpSpLocks/>
          </p:cNvGrpSpPr>
          <p:nvPr/>
        </p:nvGrpSpPr>
        <p:grpSpPr bwMode="auto">
          <a:xfrm>
            <a:off x="0" y="5030788"/>
            <a:ext cx="4621213" cy="339725"/>
            <a:chOff x="0" y="1153"/>
            <a:chExt cx="2911" cy="214"/>
          </a:xfrm>
        </p:grpSpPr>
        <p:grpSp>
          <p:nvGrpSpPr>
            <p:cNvPr id="535686" name="Group 134"/>
            <p:cNvGrpSpPr>
              <a:grpSpLocks/>
            </p:cNvGrpSpPr>
            <p:nvPr/>
          </p:nvGrpSpPr>
          <p:grpSpPr bwMode="auto">
            <a:xfrm>
              <a:off x="0" y="1153"/>
              <a:ext cx="997" cy="214"/>
              <a:chOff x="0" y="1153"/>
              <a:chExt cx="997" cy="214"/>
            </a:xfrm>
          </p:grpSpPr>
          <p:sp>
            <p:nvSpPr>
              <p:cNvPr id="535687" name="Text Box 135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535688" name="Text Box 136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0.6</a:t>
                </a:r>
              </a:p>
            </p:txBody>
          </p:sp>
          <p:sp>
            <p:nvSpPr>
              <p:cNvPr id="535689" name="Text Box 137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0.5</a:t>
                </a:r>
              </a:p>
            </p:txBody>
          </p:sp>
          <p:sp>
            <p:nvSpPr>
              <p:cNvPr id="535690" name="Text Box 138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0.4</a:t>
                </a:r>
              </a:p>
            </p:txBody>
          </p:sp>
        </p:grpSp>
        <p:grpSp>
          <p:nvGrpSpPr>
            <p:cNvPr id="535691" name="Group 139"/>
            <p:cNvGrpSpPr>
              <a:grpSpLocks/>
            </p:cNvGrpSpPr>
            <p:nvPr/>
          </p:nvGrpSpPr>
          <p:grpSpPr bwMode="auto">
            <a:xfrm>
              <a:off x="966" y="1153"/>
              <a:ext cx="997" cy="214"/>
              <a:chOff x="0" y="1153"/>
              <a:chExt cx="997" cy="214"/>
            </a:xfrm>
          </p:grpSpPr>
          <p:sp>
            <p:nvSpPr>
              <p:cNvPr id="535692" name="Text Box 140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0.3</a:t>
                </a:r>
              </a:p>
            </p:txBody>
          </p:sp>
          <p:sp>
            <p:nvSpPr>
              <p:cNvPr id="535693" name="Text Box 141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0.3</a:t>
                </a:r>
              </a:p>
            </p:txBody>
          </p:sp>
          <p:sp>
            <p:nvSpPr>
              <p:cNvPr id="535694" name="Text Box 142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0.3</a:t>
                </a:r>
              </a:p>
            </p:txBody>
          </p:sp>
          <p:sp>
            <p:nvSpPr>
              <p:cNvPr id="535695" name="Text Box 143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0.3</a:t>
                </a:r>
              </a:p>
            </p:txBody>
          </p:sp>
        </p:grpSp>
        <p:grpSp>
          <p:nvGrpSpPr>
            <p:cNvPr id="535696" name="Group 144"/>
            <p:cNvGrpSpPr>
              <a:grpSpLocks/>
            </p:cNvGrpSpPr>
            <p:nvPr/>
          </p:nvGrpSpPr>
          <p:grpSpPr bwMode="auto">
            <a:xfrm>
              <a:off x="1914" y="1153"/>
              <a:ext cx="997" cy="214"/>
              <a:chOff x="0" y="1153"/>
              <a:chExt cx="997" cy="214"/>
            </a:xfrm>
          </p:grpSpPr>
          <p:sp>
            <p:nvSpPr>
              <p:cNvPr id="535697" name="Text Box 145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0.4</a:t>
                </a:r>
              </a:p>
            </p:txBody>
          </p:sp>
          <p:sp>
            <p:nvSpPr>
              <p:cNvPr id="535698" name="Text Box 146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0.5</a:t>
                </a:r>
              </a:p>
            </p:txBody>
          </p:sp>
          <p:sp>
            <p:nvSpPr>
              <p:cNvPr id="535699" name="Text Box 147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0.6</a:t>
                </a:r>
              </a:p>
            </p:txBody>
          </p:sp>
          <p:sp>
            <p:nvSpPr>
              <p:cNvPr id="535700" name="Text Box 148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</p:grpSp>
      </p:grpSp>
      <p:grpSp>
        <p:nvGrpSpPr>
          <p:cNvPr id="535702" name="Group 150"/>
          <p:cNvGrpSpPr>
            <a:grpSpLocks/>
          </p:cNvGrpSpPr>
          <p:nvPr/>
        </p:nvGrpSpPr>
        <p:grpSpPr bwMode="auto">
          <a:xfrm>
            <a:off x="0" y="5360988"/>
            <a:ext cx="1582738" cy="339725"/>
            <a:chOff x="0" y="1153"/>
            <a:chExt cx="997" cy="214"/>
          </a:xfrm>
        </p:grpSpPr>
        <p:sp>
          <p:nvSpPr>
            <p:cNvPr id="535703" name="Text Box 151"/>
            <p:cNvSpPr txBox="1">
              <a:spLocks noChangeArrowheads="1"/>
            </p:cNvSpPr>
            <p:nvPr/>
          </p:nvSpPr>
          <p:spPr bwMode="auto">
            <a:xfrm>
              <a:off x="0" y="1154"/>
              <a:ext cx="2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ym typeface="Symbol" pitchFamily="18" charset="2"/>
                </a:rPr>
                <a:t>0</a:t>
              </a:r>
              <a:endParaRPr lang="en-US" sz="1600"/>
            </a:p>
          </p:txBody>
        </p:sp>
        <p:sp>
          <p:nvSpPr>
            <p:cNvPr id="535704" name="Text Box 152"/>
            <p:cNvSpPr txBox="1">
              <a:spLocks noChangeArrowheads="1"/>
            </p:cNvSpPr>
            <p:nvPr/>
          </p:nvSpPr>
          <p:spPr bwMode="auto">
            <a:xfrm>
              <a:off x="227" y="1155"/>
              <a:ext cx="2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ym typeface="Symbol" pitchFamily="18" charset="2"/>
                </a:rPr>
                <a:t>0.1</a:t>
              </a:r>
              <a:endParaRPr lang="en-US" sz="1600"/>
            </a:p>
          </p:txBody>
        </p:sp>
        <p:sp>
          <p:nvSpPr>
            <p:cNvPr id="535705" name="Text Box 153"/>
            <p:cNvSpPr txBox="1">
              <a:spLocks noChangeArrowheads="1"/>
            </p:cNvSpPr>
            <p:nvPr/>
          </p:nvSpPr>
          <p:spPr bwMode="auto">
            <a:xfrm>
              <a:off x="464" y="1155"/>
              <a:ext cx="2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ym typeface="Symbol" pitchFamily="18" charset="2"/>
                </a:rPr>
                <a:t>0.0</a:t>
              </a:r>
              <a:endParaRPr lang="en-US" sz="1600"/>
            </a:p>
          </p:txBody>
        </p:sp>
        <p:sp>
          <p:nvSpPr>
            <p:cNvPr id="535706" name="Text Box 154"/>
            <p:cNvSpPr txBox="1">
              <a:spLocks noChangeArrowheads="1"/>
            </p:cNvSpPr>
            <p:nvPr/>
          </p:nvSpPr>
          <p:spPr bwMode="auto">
            <a:xfrm>
              <a:off x="704" y="1153"/>
              <a:ext cx="2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ym typeface="Symbol" pitchFamily="18" charset="2"/>
                </a:rPr>
                <a:t>0.0</a:t>
              </a:r>
              <a:endParaRPr lang="en-US" sz="1600"/>
            </a:p>
          </p:txBody>
        </p:sp>
      </p:grpSp>
      <p:sp>
        <p:nvSpPr>
          <p:cNvPr id="535708" name="Text Box 156"/>
          <p:cNvSpPr txBox="1">
            <a:spLocks noChangeArrowheads="1"/>
          </p:cNvSpPr>
          <p:nvPr/>
        </p:nvSpPr>
        <p:spPr bwMode="auto">
          <a:xfrm>
            <a:off x="1444625" y="5362575"/>
            <a:ext cx="554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0.1</a:t>
            </a:r>
            <a:endParaRPr lang="en-US" sz="1600"/>
          </a:p>
        </p:txBody>
      </p:sp>
      <p:sp>
        <p:nvSpPr>
          <p:cNvPr id="535709" name="Text Box 157"/>
          <p:cNvSpPr txBox="1">
            <a:spLocks noChangeArrowheads="1"/>
          </p:cNvSpPr>
          <p:nvPr/>
        </p:nvSpPr>
        <p:spPr bwMode="auto">
          <a:xfrm>
            <a:off x="1779588" y="5364163"/>
            <a:ext cx="579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0.1</a:t>
            </a:r>
            <a:endParaRPr lang="en-US" sz="1600"/>
          </a:p>
        </p:txBody>
      </p:sp>
      <p:sp>
        <p:nvSpPr>
          <p:cNvPr id="535710" name="Text Box 158"/>
          <p:cNvSpPr txBox="1">
            <a:spLocks noChangeArrowheads="1"/>
          </p:cNvSpPr>
          <p:nvPr/>
        </p:nvSpPr>
        <p:spPr bwMode="auto">
          <a:xfrm>
            <a:off x="2168525" y="5364163"/>
            <a:ext cx="566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0.1</a:t>
            </a:r>
            <a:endParaRPr lang="en-US" sz="1600"/>
          </a:p>
        </p:txBody>
      </p:sp>
      <p:sp>
        <p:nvSpPr>
          <p:cNvPr id="535711" name="Text Box 159"/>
          <p:cNvSpPr txBox="1">
            <a:spLocks noChangeArrowheads="1"/>
          </p:cNvSpPr>
          <p:nvPr/>
        </p:nvSpPr>
        <p:spPr bwMode="auto">
          <a:xfrm>
            <a:off x="2562225" y="5360988"/>
            <a:ext cx="554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0.1</a:t>
            </a:r>
            <a:endParaRPr lang="en-US" sz="1600"/>
          </a:p>
        </p:txBody>
      </p:sp>
      <p:grpSp>
        <p:nvGrpSpPr>
          <p:cNvPr id="535712" name="Group 160"/>
          <p:cNvGrpSpPr>
            <a:grpSpLocks/>
          </p:cNvGrpSpPr>
          <p:nvPr/>
        </p:nvGrpSpPr>
        <p:grpSpPr bwMode="auto">
          <a:xfrm>
            <a:off x="3038475" y="5360988"/>
            <a:ext cx="1582738" cy="339725"/>
            <a:chOff x="0" y="1153"/>
            <a:chExt cx="997" cy="214"/>
          </a:xfrm>
        </p:grpSpPr>
        <p:sp>
          <p:nvSpPr>
            <p:cNvPr id="535713" name="Text Box 161"/>
            <p:cNvSpPr txBox="1">
              <a:spLocks noChangeArrowheads="1"/>
            </p:cNvSpPr>
            <p:nvPr/>
          </p:nvSpPr>
          <p:spPr bwMode="auto">
            <a:xfrm>
              <a:off x="0" y="1154"/>
              <a:ext cx="2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ym typeface="Symbol" pitchFamily="18" charset="2"/>
                </a:rPr>
                <a:t>0.0</a:t>
              </a:r>
              <a:endParaRPr lang="en-US" sz="1600"/>
            </a:p>
          </p:txBody>
        </p:sp>
        <p:sp>
          <p:nvSpPr>
            <p:cNvPr id="535714" name="Text Box 162"/>
            <p:cNvSpPr txBox="1">
              <a:spLocks noChangeArrowheads="1"/>
            </p:cNvSpPr>
            <p:nvPr/>
          </p:nvSpPr>
          <p:spPr bwMode="auto">
            <a:xfrm>
              <a:off x="227" y="1155"/>
              <a:ext cx="2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ym typeface="Symbol" pitchFamily="18" charset="2"/>
                </a:rPr>
                <a:t>0.0</a:t>
              </a:r>
              <a:endParaRPr lang="en-US" sz="1600"/>
            </a:p>
          </p:txBody>
        </p:sp>
        <p:sp>
          <p:nvSpPr>
            <p:cNvPr id="535715" name="Text Box 163"/>
            <p:cNvSpPr txBox="1">
              <a:spLocks noChangeArrowheads="1"/>
            </p:cNvSpPr>
            <p:nvPr/>
          </p:nvSpPr>
          <p:spPr bwMode="auto">
            <a:xfrm>
              <a:off x="464" y="1155"/>
              <a:ext cx="2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ym typeface="Symbol" pitchFamily="18" charset="2"/>
                </a:rPr>
                <a:t>0.1</a:t>
              </a:r>
              <a:endParaRPr lang="en-US" sz="1600"/>
            </a:p>
          </p:txBody>
        </p:sp>
        <p:sp>
          <p:nvSpPr>
            <p:cNvPr id="535716" name="Text Box 164"/>
            <p:cNvSpPr txBox="1">
              <a:spLocks noChangeArrowheads="1"/>
            </p:cNvSpPr>
            <p:nvPr/>
          </p:nvSpPr>
          <p:spPr bwMode="auto">
            <a:xfrm>
              <a:off x="704" y="1153"/>
              <a:ext cx="2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ym typeface="Symbol" pitchFamily="18" charset="2"/>
                </a:rPr>
                <a:t>0</a:t>
              </a:r>
              <a:endParaRPr lang="en-US" sz="1600"/>
            </a:p>
          </p:txBody>
        </p:sp>
      </p:grpSp>
      <p:sp>
        <p:nvSpPr>
          <p:cNvPr id="535719" name="Text Box 167"/>
          <p:cNvSpPr txBox="1">
            <a:spLocks noChangeArrowheads="1"/>
          </p:cNvSpPr>
          <p:nvPr/>
        </p:nvSpPr>
        <p:spPr bwMode="auto">
          <a:xfrm>
            <a:off x="0" y="5692775"/>
            <a:ext cx="465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0</a:t>
            </a:r>
            <a:endParaRPr lang="en-US" sz="1600"/>
          </a:p>
        </p:txBody>
      </p:sp>
      <p:sp>
        <p:nvSpPr>
          <p:cNvPr id="535720" name="Text Box 168"/>
          <p:cNvSpPr txBox="1">
            <a:spLocks noChangeArrowheads="1"/>
          </p:cNvSpPr>
          <p:nvPr/>
        </p:nvSpPr>
        <p:spPr bwMode="auto">
          <a:xfrm>
            <a:off x="258763" y="5694363"/>
            <a:ext cx="5667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0.3</a:t>
            </a:r>
            <a:endParaRPr lang="en-US" sz="1600"/>
          </a:p>
        </p:txBody>
      </p:sp>
      <p:sp>
        <p:nvSpPr>
          <p:cNvPr id="535721" name="Text Box 169"/>
          <p:cNvSpPr txBox="1">
            <a:spLocks noChangeArrowheads="1"/>
          </p:cNvSpPr>
          <p:nvPr/>
        </p:nvSpPr>
        <p:spPr bwMode="auto">
          <a:xfrm>
            <a:off x="635000" y="5694363"/>
            <a:ext cx="566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0.5</a:t>
            </a:r>
            <a:endParaRPr lang="en-US" sz="1600"/>
          </a:p>
        </p:txBody>
      </p:sp>
      <p:sp>
        <p:nvSpPr>
          <p:cNvPr id="535722" name="Text Box 170"/>
          <p:cNvSpPr txBox="1">
            <a:spLocks noChangeArrowheads="1"/>
          </p:cNvSpPr>
          <p:nvPr/>
        </p:nvSpPr>
        <p:spPr bwMode="auto">
          <a:xfrm>
            <a:off x="1028700" y="5691188"/>
            <a:ext cx="554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0.5</a:t>
            </a:r>
            <a:endParaRPr lang="en-US" sz="1600"/>
          </a:p>
        </p:txBody>
      </p:sp>
      <p:sp>
        <p:nvSpPr>
          <p:cNvPr id="535724" name="Text Box 172"/>
          <p:cNvSpPr txBox="1">
            <a:spLocks noChangeArrowheads="1"/>
          </p:cNvSpPr>
          <p:nvPr/>
        </p:nvSpPr>
        <p:spPr bwMode="auto">
          <a:xfrm>
            <a:off x="1431925" y="5692775"/>
            <a:ext cx="566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0.5</a:t>
            </a:r>
            <a:endParaRPr lang="en-US" sz="1600"/>
          </a:p>
        </p:txBody>
      </p:sp>
      <p:sp>
        <p:nvSpPr>
          <p:cNvPr id="535725" name="Text Box 173"/>
          <p:cNvSpPr txBox="1">
            <a:spLocks noChangeArrowheads="1"/>
          </p:cNvSpPr>
          <p:nvPr/>
        </p:nvSpPr>
        <p:spPr bwMode="auto">
          <a:xfrm>
            <a:off x="1804988" y="5694363"/>
            <a:ext cx="554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0.5</a:t>
            </a:r>
            <a:endParaRPr lang="en-US" sz="1600"/>
          </a:p>
        </p:txBody>
      </p:sp>
      <p:sp>
        <p:nvSpPr>
          <p:cNvPr id="535726" name="Text Box 174"/>
          <p:cNvSpPr txBox="1">
            <a:spLocks noChangeArrowheads="1"/>
          </p:cNvSpPr>
          <p:nvPr/>
        </p:nvSpPr>
        <p:spPr bwMode="auto">
          <a:xfrm>
            <a:off x="2168525" y="5694363"/>
            <a:ext cx="566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0.5</a:t>
            </a:r>
            <a:endParaRPr lang="en-US" sz="1600"/>
          </a:p>
        </p:txBody>
      </p:sp>
      <p:sp>
        <p:nvSpPr>
          <p:cNvPr id="535727" name="Text Box 175"/>
          <p:cNvSpPr txBox="1">
            <a:spLocks noChangeArrowheads="1"/>
          </p:cNvSpPr>
          <p:nvPr/>
        </p:nvSpPr>
        <p:spPr bwMode="auto">
          <a:xfrm>
            <a:off x="2511425" y="5691188"/>
            <a:ext cx="604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0.5</a:t>
            </a:r>
            <a:endParaRPr lang="en-US" sz="1600"/>
          </a:p>
        </p:txBody>
      </p:sp>
      <p:sp>
        <p:nvSpPr>
          <p:cNvPr id="535729" name="Text Box 177"/>
          <p:cNvSpPr txBox="1">
            <a:spLocks noChangeArrowheads="1"/>
          </p:cNvSpPr>
          <p:nvPr/>
        </p:nvSpPr>
        <p:spPr bwMode="auto">
          <a:xfrm>
            <a:off x="2936875" y="5692775"/>
            <a:ext cx="566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0.5</a:t>
            </a:r>
            <a:endParaRPr lang="en-US" sz="1600"/>
          </a:p>
        </p:txBody>
      </p:sp>
      <p:sp>
        <p:nvSpPr>
          <p:cNvPr id="535730" name="Text Box 178"/>
          <p:cNvSpPr txBox="1">
            <a:spLocks noChangeArrowheads="1"/>
          </p:cNvSpPr>
          <p:nvPr/>
        </p:nvSpPr>
        <p:spPr bwMode="auto">
          <a:xfrm>
            <a:off x="3259138" y="5694363"/>
            <a:ext cx="604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0.5</a:t>
            </a:r>
            <a:endParaRPr lang="en-US" sz="1600"/>
          </a:p>
        </p:txBody>
      </p:sp>
      <p:sp>
        <p:nvSpPr>
          <p:cNvPr id="535731" name="Text Box 179"/>
          <p:cNvSpPr txBox="1">
            <a:spLocks noChangeArrowheads="1"/>
          </p:cNvSpPr>
          <p:nvPr/>
        </p:nvSpPr>
        <p:spPr bwMode="auto">
          <a:xfrm>
            <a:off x="3660775" y="5694363"/>
            <a:ext cx="579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0.3</a:t>
            </a:r>
            <a:endParaRPr lang="en-US" sz="1600"/>
          </a:p>
        </p:txBody>
      </p:sp>
      <p:sp>
        <p:nvSpPr>
          <p:cNvPr id="535732" name="Text Box 180"/>
          <p:cNvSpPr txBox="1">
            <a:spLocks noChangeArrowheads="1"/>
          </p:cNvSpPr>
          <p:nvPr/>
        </p:nvSpPr>
        <p:spPr bwMode="auto">
          <a:xfrm>
            <a:off x="4156075" y="5691188"/>
            <a:ext cx="465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0</a:t>
            </a:r>
            <a:endParaRPr lang="en-US" sz="1600"/>
          </a:p>
        </p:txBody>
      </p:sp>
      <p:grpSp>
        <p:nvGrpSpPr>
          <p:cNvPr id="535733" name="Group 181"/>
          <p:cNvGrpSpPr>
            <a:grpSpLocks/>
          </p:cNvGrpSpPr>
          <p:nvPr/>
        </p:nvGrpSpPr>
        <p:grpSpPr bwMode="auto">
          <a:xfrm>
            <a:off x="0" y="6021388"/>
            <a:ext cx="4621213" cy="339725"/>
            <a:chOff x="0" y="1153"/>
            <a:chExt cx="2911" cy="214"/>
          </a:xfrm>
        </p:grpSpPr>
        <p:grpSp>
          <p:nvGrpSpPr>
            <p:cNvPr id="535734" name="Group 182"/>
            <p:cNvGrpSpPr>
              <a:grpSpLocks/>
            </p:cNvGrpSpPr>
            <p:nvPr/>
          </p:nvGrpSpPr>
          <p:grpSpPr bwMode="auto">
            <a:xfrm>
              <a:off x="0" y="1153"/>
              <a:ext cx="997" cy="214"/>
              <a:chOff x="0" y="1153"/>
              <a:chExt cx="997" cy="214"/>
            </a:xfrm>
          </p:grpSpPr>
          <p:sp>
            <p:nvSpPr>
              <p:cNvPr id="535735" name="Text Box 183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5736" name="Text Box 184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5737" name="Text Box 185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5738" name="Text Box 186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</p:grpSp>
        <p:grpSp>
          <p:nvGrpSpPr>
            <p:cNvPr id="535739" name="Group 187"/>
            <p:cNvGrpSpPr>
              <a:grpSpLocks/>
            </p:cNvGrpSpPr>
            <p:nvPr/>
          </p:nvGrpSpPr>
          <p:grpSpPr bwMode="auto">
            <a:xfrm>
              <a:off x="966" y="1153"/>
              <a:ext cx="997" cy="214"/>
              <a:chOff x="0" y="1153"/>
              <a:chExt cx="997" cy="214"/>
            </a:xfrm>
          </p:grpSpPr>
          <p:sp>
            <p:nvSpPr>
              <p:cNvPr id="535740" name="Text Box 188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5741" name="Text Box 189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5742" name="Text Box 190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5743" name="Text Box 191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</p:grpSp>
        <p:grpSp>
          <p:nvGrpSpPr>
            <p:cNvPr id="535744" name="Group 192"/>
            <p:cNvGrpSpPr>
              <a:grpSpLocks/>
            </p:cNvGrpSpPr>
            <p:nvPr/>
          </p:nvGrpSpPr>
          <p:grpSpPr bwMode="auto">
            <a:xfrm>
              <a:off x="1914" y="1153"/>
              <a:ext cx="997" cy="214"/>
              <a:chOff x="0" y="1153"/>
              <a:chExt cx="997" cy="214"/>
            </a:xfrm>
          </p:grpSpPr>
          <p:sp>
            <p:nvSpPr>
              <p:cNvPr id="535745" name="Text Box 193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5746" name="Text Box 194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5747" name="Text Box 195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5748" name="Text Box 196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</p:grpSp>
      </p:grpSp>
      <p:sp>
        <p:nvSpPr>
          <p:cNvPr id="535749" name="Text Box 197"/>
          <p:cNvSpPr txBox="1">
            <a:spLocks noChangeArrowheads="1"/>
          </p:cNvSpPr>
          <p:nvPr/>
        </p:nvSpPr>
        <p:spPr bwMode="auto">
          <a:xfrm>
            <a:off x="749300" y="1651000"/>
            <a:ext cx="336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i="1"/>
              <a:t>x</a:t>
            </a:r>
            <a:r>
              <a:rPr lang="en-US" sz="2400"/>
              <a:t>[i][j] after </a:t>
            </a:r>
            <a:r>
              <a:rPr lang="en-US" sz="2400" b="1"/>
              <a:t>25</a:t>
            </a:r>
            <a:r>
              <a:rPr lang="en-US" sz="2400"/>
              <a:t> iterations</a:t>
            </a:r>
          </a:p>
        </p:txBody>
      </p:sp>
      <p:sp>
        <p:nvSpPr>
          <p:cNvPr id="535861" name="Rectangle 309"/>
          <p:cNvSpPr>
            <a:spLocks noChangeArrowheads="1"/>
          </p:cNvSpPr>
          <p:nvPr/>
        </p:nvSpPr>
        <p:spPr bwMode="auto">
          <a:xfrm>
            <a:off x="4673600" y="2413000"/>
            <a:ext cx="4470400" cy="39243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862" name="Rectangle 310"/>
          <p:cNvSpPr>
            <a:spLocks noChangeArrowheads="1"/>
          </p:cNvSpPr>
          <p:nvPr/>
        </p:nvSpPr>
        <p:spPr bwMode="auto">
          <a:xfrm>
            <a:off x="5016500" y="2717800"/>
            <a:ext cx="3810000" cy="33020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5863" name="Group 311"/>
          <p:cNvGrpSpPr>
            <a:grpSpLocks/>
          </p:cNvGrpSpPr>
          <p:nvPr/>
        </p:nvGrpSpPr>
        <p:grpSpPr bwMode="auto">
          <a:xfrm>
            <a:off x="4521200" y="2363788"/>
            <a:ext cx="4621213" cy="339725"/>
            <a:chOff x="0" y="1153"/>
            <a:chExt cx="2911" cy="214"/>
          </a:xfrm>
        </p:grpSpPr>
        <p:grpSp>
          <p:nvGrpSpPr>
            <p:cNvPr id="535864" name="Group 312"/>
            <p:cNvGrpSpPr>
              <a:grpSpLocks/>
            </p:cNvGrpSpPr>
            <p:nvPr/>
          </p:nvGrpSpPr>
          <p:grpSpPr bwMode="auto">
            <a:xfrm>
              <a:off x="0" y="1153"/>
              <a:ext cx="997" cy="214"/>
              <a:chOff x="0" y="1153"/>
              <a:chExt cx="997" cy="214"/>
            </a:xfrm>
          </p:grpSpPr>
          <p:sp>
            <p:nvSpPr>
              <p:cNvPr id="535865" name="Text Box 313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5866" name="Text Box 314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5867" name="Text Box 315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5868" name="Text Box 316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</p:grpSp>
        <p:grpSp>
          <p:nvGrpSpPr>
            <p:cNvPr id="535869" name="Group 317"/>
            <p:cNvGrpSpPr>
              <a:grpSpLocks/>
            </p:cNvGrpSpPr>
            <p:nvPr/>
          </p:nvGrpSpPr>
          <p:grpSpPr bwMode="auto">
            <a:xfrm>
              <a:off x="966" y="1153"/>
              <a:ext cx="997" cy="214"/>
              <a:chOff x="0" y="1153"/>
              <a:chExt cx="997" cy="214"/>
            </a:xfrm>
          </p:grpSpPr>
          <p:sp>
            <p:nvSpPr>
              <p:cNvPr id="535870" name="Text Box 318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5871" name="Text Box 319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5872" name="Text Box 320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5873" name="Text Box 321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</p:grpSp>
        <p:grpSp>
          <p:nvGrpSpPr>
            <p:cNvPr id="535874" name="Group 322"/>
            <p:cNvGrpSpPr>
              <a:grpSpLocks/>
            </p:cNvGrpSpPr>
            <p:nvPr/>
          </p:nvGrpSpPr>
          <p:grpSpPr bwMode="auto">
            <a:xfrm>
              <a:off x="1914" y="1153"/>
              <a:ext cx="997" cy="214"/>
              <a:chOff x="0" y="1153"/>
              <a:chExt cx="997" cy="214"/>
            </a:xfrm>
          </p:grpSpPr>
          <p:sp>
            <p:nvSpPr>
              <p:cNvPr id="535875" name="Text Box 323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5876" name="Text Box 324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5877" name="Text Box 325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5878" name="Text Box 326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</p:grpSp>
      </p:grpSp>
      <p:sp>
        <p:nvSpPr>
          <p:cNvPr id="535879" name="Text Box 327"/>
          <p:cNvSpPr txBox="1">
            <a:spLocks noChangeArrowheads="1"/>
          </p:cNvSpPr>
          <p:nvPr/>
        </p:nvSpPr>
        <p:spPr bwMode="auto">
          <a:xfrm>
            <a:off x="4521200" y="2695575"/>
            <a:ext cx="465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3</a:t>
            </a:r>
            <a:endParaRPr lang="en-US" sz="1600"/>
          </a:p>
        </p:txBody>
      </p:sp>
      <p:sp>
        <p:nvSpPr>
          <p:cNvPr id="535880" name="Text Box 328"/>
          <p:cNvSpPr txBox="1">
            <a:spLocks noChangeArrowheads="1"/>
          </p:cNvSpPr>
          <p:nvPr/>
        </p:nvSpPr>
        <p:spPr bwMode="auto">
          <a:xfrm>
            <a:off x="4881563" y="2697163"/>
            <a:ext cx="4651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0.9</a:t>
            </a:r>
            <a:endParaRPr lang="en-US" sz="1600"/>
          </a:p>
        </p:txBody>
      </p:sp>
      <p:sp>
        <p:nvSpPr>
          <p:cNvPr id="535881" name="Text Box 329"/>
          <p:cNvSpPr txBox="1">
            <a:spLocks noChangeArrowheads="1"/>
          </p:cNvSpPr>
          <p:nvPr/>
        </p:nvSpPr>
        <p:spPr bwMode="auto">
          <a:xfrm>
            <a:off x="5257800" y="2697163"/>
            <a:ext cx="465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0.1</a:t>
            </a:r>
            <a:endParaRPr lang="en-US" sz="1600"/>
          </a:p>
        </p:txBody>
      </p:sp>
      <p:sp>
        <p:nvSpPr>
          <p:cNvPr id="535882" name="Text Box 330"/>
          <p:cNvSpPr txBox="1">
            <a:spLocks noChangeArrowheads="1"/>
          </p:cNvSpPr>
          <p:nvPr/>
        </p:nvSpPr>
        <p:spPr bwMode="auto">
          <a:xfrm>
            <a:off x="5537200" y="2693988"/>
            <a:ext cx="566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0.3</a:t>
            </a:r>
          </a:p>
        </p:txBody>
      </p:sp>
      <p:sp>
        <p:nvSpPr>
          <p:cNvPr id="535883" name="Text Box 331"/>
          <p:cNvSpPr txBox="1">
            <a:spLocks noChangeArrowheads="1"/>
          </p:cNvSpPr>
          <p:nvPr/>
        </p:nvSpPr>
        <p:spPr bwMode="auto">
          <a:xfrm>
            <a:off x="5953125" y="2695575"/>
            <a:ext cx="566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0.4</a:t>
            </a:r>
            <a:endParaRPr lang="en-US" sz="1600"/>
          </a:p>
        </p:txBody>
      </p:sp>
      <p:sp>
        <p:nvSpPr>
          <p:cNvPr id="535884" name="Text Box 332"/>
          <p:cNvSpPr txBox="1">
            <a:spLocks noChangeArrowheads="1"/>
          </p:cNvSpPr>
          <p:nvPr/>
        </p:nvSpPr>
        <p:spPr bwMode="auto">
          <a:xfrm>
            <a:off x="6326188" y="2697163"/>
            <a:ext cx="554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0.5</a:t>
            </a:r>
            <a:endParaRPr lang="en-US" sz="1600"/>
          </a:p>
        </p:txBody>
      </p:sp>
      <p:sp>
        <p:nvSpPr>
          <p:cNvPr id="535885" name="Text Box 333"/>
          <p:cNvSpPr txBox="1">
            <a:spLocks noChangeArrowheads="1"/>
          </p:cNvSpPr>
          <p:nvPr/>
        </p:nvSpPr>
        <p:spPr bwMode="auto">
          <a:xfrm>
            <a:off x="6689725" y="2697163"/>
            <a:ext cx="566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0.5</a:t>
            </a:r>
            <a:endParaRPr lang="en-US" sz="1600"/>
          </a:p>
        </p:txBody>
      </p:sp>
      <p:sp>
        <p:nvSpPr>
          <p:cNvPr id="535886" name="Text Box 334"/>
          <p:cNvSpPr txBox="1">
            <a:spLocks noChangeArrowheads="1"/>
          </p:cNvSpPr>
          <p:nvPr/>
        </p:nvSpPr>
        <p:spPr bwMode="auto">
          <a:xfrm>
            <a:off x="7058025" y="2693988"/>
            <a:ext cx="579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0.4</a:t>
            </a:r>
            <a:endParaRPr lang="en-US" sz="1600"/>
          </a:p>
        </p:txBody>
      </p:sp>
      <p:sp>
        <p:nvSpPr>
          <p:cNvPr id="535887" name="Text Box 335"/>
          <p:cNvSpPr txBox="1">
            <a:spLocks noChangeArrowheads="1"/>
          </p:cNvSpPr>
          <p:nvPr/>
        </p:nvSpPr>
        <p:spPr bwMode="auto">
          <a:xfrm>
            <a:off x="7432675" y="2695575"/>
            <a:ext cx="592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0.3</a:t>
            </a:r>
            <a:endParaRPr lang="en-US" sz="1600"/>
          </a:p>
        </p:txBody>
      </p:sp>
      <p:sp>
        <p:nvSpPr>
          <p:cNvPr id="535888" name="Text Box 336"/>
          <p:cNvSpPr txBox="1">
            <a:spLocks noChangeArrowheads="1"/>
          </p:cNvSpPr>
          <p:nvPr/>
        </p:nvSpPr>
        <p:spPr bwMode="auto">
          <a:xfrm>
            <a:off x="7920038" y="2697163"/>
            <a:ext cx="4651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0.1</a:t>
            </a:r>
            <a:endParaRPr lang="en-US" sz="1600"/>
          </a:p>
        </p:txBody>
      </p:sp>
      <p:sp>
        <p:nvSpPr>
          <p:cNvPr id="535889" name="Text Box 337"/>
          <p:cNvSpPr txBox="1">
            <a:spLocks noChangeArrowheads="1"/>
          </p:cNvSpPr>
          <p:nvPr/>
        </p:nvSpPr>
        <p:spPr bwMode="auto">
          <a:xfrm>
            <a:off x="8296275" y="2697163"/>
            <a:ext cx="465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0.9</a:t>
            </a:r>
            <a:endParaRPr lang="en-US" sz="1600"/>
          </a:p>
        </p:txBody>
      </p:sp>
      <p:sp>
        <p:nvSpPr>
          <p:cNvPr id="535890" name="Text Box 338"/>
          <p:cNvSpPr txBox="1">
            <a:spLocks noChangeArrowheads="1"/>
          </p:cNvSpPr>
          <p:nvPr/>
        </p:nvSpPr>
        <p:spPr bwMode="auto">
          <a:xfrm>
            <a:off x="8677275" y="2693988"/>
            <a:ext cx="465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3</a:t>
            </a:r>
            <a:endParaRPr lang="en-US" sz="1600"/>
          </a:p>
        </p:txBody>
      </p:sp>
      <p:grpSp>
        <p:nvGrpSpPr>
          <p:cNvPr id="535891" name="Group 339"/>
          <p:cNvGrpSpPr>
            <a:grpSpLocks/>
          </p:cNvGrpSpPr>
          <p:nvPr/>
        </p:nvGrpSpPr>
        <p:grpSpPr bwMode="auto">
          <a:xfrm>
            <a:off x="4521200" y="3024188"/>
            <a:ext cx="4621213" cy="339725"/>
            <a:chOff x="0" y="1153"/>
            <a:chExt cx="2911" cy="214"/>
          </a:xfrm>
        </p:grpSpPr>
        <p:grpSp>
          <p:nvGrpSpPr>
            <p:cNvPr id="535892" name="Group 340"/>
            <p:cNvGrpSpPr>
              <a:grpSpLocks/>
            </p:cNvGrpSpPr>
            <p:nvPr/>
          </p:nvGrpSpPr>
          <p:grpSpPr bwMode="auto">
            <a:xfrm>
              <a:off x="0" y="1153"/>
              <a:ext cx="997" cy="214"/>
              <a:chOff x="0" y="1153"/>
              <a:chExt cx="997" cy="214"/>
            </a:xfrm>
          </p:grpSpPr>
          <p:sp>
            <p:nvSpPr>
              <p:cNvPr id="535893" name="Text Box 341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3</a:t>
                </a:r>
                <a:endParaRPr lang="en-US" sz="1600"/>
              </a:p>
            </p:txBody>
          </p:sp>
          <p:sp>
            <p:nvSpPr>
              <p:cNvPr id="535894" name="Text Box 342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1.5</a:t>
                </a:r>
                <a:endParaRPr lang="en-US" sz="1600"/>
              </a:p>
            </p:txBody>
          </p:sp>
          <p:sp>
            <p:nvSpPr>
              <p:cNvPr id="535895" name="Text Box 343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0.7</a:t>
                </a:r>
                <a:endParaRPr lang="en-US" sz="1600"/>
              </a:p>
            </p:txBody>
          </p:sp>
          <p:sp>
            <p:nvSpPr>
              <p:cNvPr id="535896" name="Text Box 344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0.3</a:t>
                </a:r>
                <a:endParaRPr lang="en-US" sz="1600"/>
              </a:p>
            </p:txBody>
          </p:sp>
        </p:grpSp>
        <p:grpSp>
          <p:nvGrpSpPr>
            <p:cNvPr id="535897" name="Group 345"/>
            <p:cNvGrpSpPr>
              <a:grpSpLocks/>
            </p:cNvGrpSpPr>
            <p:nvPr/>
          </p:nvGrpSpPr>
          <p:grpSpPr bwMode="auto">
            <a:xfrm>
              <a:off x="966" y="1153"/>
              <a:ext cx="997" cy="214"/>
              <a:chOff x="0" y="1153"/>
              <a:chExt cx="997" cy="214"/>
            </a:xfrm>
          </p:grpSpPr>
          <p:sp>
            <p:nvSpPr>
              <p:cNvPr id="535898" name="Text Box 346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0.1</a:t>
                </a:r>
                <a:endParaRPr lang="en-US" sz="1600"/>
              </a:p>
            </p:txBody>
          </p:sp>
          <p:sp>
            <p:nvSpPr>
              <p:cNvPr id="535899" name="Text Box 347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0.0</a:t>
                </a:r>
                <a:endParaRPr lang="en-US" sz="1600"/>
              </a:p>
            </p:txBody>
          </p:sp>
          <p:sp>
            <p:nvSpPr>
              <p:cNvPr id="535900" name="Text Box 348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0.0</a:t>
                </a:r>
                <a:endParaRPr lang="en-US" sz="1600"/>
              </a:p>
            </p:txBody>
          </p:sp>
          <p:sp>
            <p:nvSpPr>
              <p:cNvPr id="535901" name="Text Box 349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0.1</a:t>
                </a:r>
                <a:endParaRPr lang="en-US" sz="1600"/>
              </a:p>
            </p:txBody>
          </p:sp>
        </p:grpSp>
        <p:grpSp>
          <p:nvGrpSpPr>
            <p:cNvPr id="535902" name="Group 350"/>
            <p:cNvGrpSpPr>
              <a:grpSpLocks/>
            </p:cNvGrpSpPr>
            <p:nvPr/>
          </p:nvGrpSpPr>
          <p:grpSpPr bwMode="auto">
            <a:xfrm>
              <a:off x="1914" y="1153"/>
              <a:ext cx="997" cy="214"/>
              <a:chOff x="0" y="1153"/>
              <a:chExt cx="997" cy="214"/>
            </a:xfrm>
          </p:grpSpPr>
          <p:sp>
            <p:nvSpPr>
              <p:cNvPr id="535903" name="Text Box 351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0.3</a:t>
                </a:r>
                <a:endParaRPr lang="en-US" sz="1600"/>
              </a:p>
            </p:txBody>
          </p:sp>
          <p:sp>
            <p:nvSpPr>
              <p:cNvPr id="535904" name="Text Box 352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0.7</a:t>
                </a:r>
                <a:endParaRPr lang="en-US" sz="1600"/>
              </a:p>
            </p:txBody>
          </p:sp>
          <p:sp>
            <p:nvSpPr>
              <p:cNvPr id="535905" name="Text Box 353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1.5</a:t>
                </a:r>
                <a:endParaRPr lang="en-US" sz="1600"/>
              </a:p>
            </p:txBody>
          </p:sp>
          <p:sp>
            <p:nvSpPr>
              <p:cNvPr id="535906" name="Text Box 354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3</a:t>
                </a:r>
                <a:endParaRPr lang="en-US" sz="1600"/>
              </a:p>
            </p:txBody>
          </p:sp>
        </p:grpSp>
      </p:grpSp>
      <p:grpSp>
        <p:nvGrpSpPr>
          <p:cNvPr id="535907" name="Group 355"/>
          <p:cNvGrpSpPr>
            <a:grpSpLocks/>
          </p:cNvGrpSpPr>
          <p:nvPr/>
        </p:nvGrpSpPr>
        <p:grpSpPr bwMode="auto">
          <a:xfrm>
            <a:off x="4521200" y="3354388"/>
            <a:ext cx="4621213" cy="339725"/>
            <a:chOff x="0" y="1153"/>
            <a:chExt cx="2911" cy="214"/>
          </a:xfrm>
        </p:grpSpPr>
        <p:grpSp>
          <p:nvGrpSpPr>
            <p:cNvPr id="535908" name="Group 356"/>
            <p:cNvGrpSpPr>
              <a:grpSpLocks/>
            </p:cNvGrpSpPr>
            <p:nvPr/>
          </p:nvGrpSpPr>
          <p:grpSpPr bwMode="auto">
            <a:xfrm>
              <a:off x="0" y="1153"/>
              <a:ext cx="997" cy="214"/>
              <a:chOff x="0" y="1153"/>
              <a:chExt cx="997" cy="214"/>
            </a:xfrm>
          </p:grpSpPr>
          <p:sp>
            <p:nvSpPr>
              <p:cNvPr id="535909" name="Text Box 357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535910" name="Text Box 358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1.5</a:t>
                </a:r>
                <a:endParaRPr lang="en-US" sz="1600"/>
              </a:p>
            </p:txBody>
          </p:sp>
          <p:sp>
            <p:nvSpPr>
              <p:cNvPr id="535911" name="Text Box 359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1.0</a:t>
                </a:r>
                <a:endParaRPr lang="en-US" sz="1600"/>
              </a:p>
            </p:txBody>
          </p:sp>
          <p:sp>
            <p:nvSpPr>
              <p:cNvPr id="535912" name="Text Box 360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0.6</a:t>
                </a:r>
                <a:endParaRPr lang="en-US" sz="1600"/>
              </a:p>
            </p:txBody>
          </p:sp>
        </p:grpSp>
        <p:grpSp>
          <p:nvGrpSpPr>
            <p:cNvPr id="535913" name="Group 361"/>
            <p:cNvGrpSpPr>
              <a:grpSpLocks/>
            </p:cNvGrpSpPr>
            <p:nvPr/>
          </p:nvGrpSpPr>
          <p:grpSpPr bwMode="auto">
            <a:xfrm>
              <a:off x="966" y="1153"/>
              <a:ext cx="997" cy="214"/>
              <a:chOff x="0" y="1153"/>
              <a:chExt cx="997" cy="214"/>
            </a:xfrm>
          </p:grpSpPr>
          <p:sp>
            <p:nvSpPr>
              <p:cNvPr id="535914" name="Text Box 362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0.4</a:t>
                </a:r>
                <a:endParaRPr lang="en-US" sz="1600"/>
              </a:p>
            </p:txBody>
          </p:sp>
          <p:sp>
            <p:nvSpPr>
              <p:cNvPr id="535915" name="Text Box 363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0.3</a:t>
                </a:r>
                <a:endParaRPr lang="en-US" sz="1600"/>
              </a:p>
            </p:txBody>
          </p:sp>
          <p:sp>
            <p:nvSpPr>
              <p:cNvPr id="535916" name="Text Box 364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0.3</a:t>
                </a:r>
                <a:endParaRPr lang="en-US" sz="1600"/>
              </a:p>
            </p:txBody>
          </p:sp>
          <p:sp>
            <p:nvSpPr>
              <p:cNvPr id="535917" name="Text Box 365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0.4</a:t>
                </a:r>
                <a:endParaRPr lang="en-US" sz="1600"/>
              </a:p>
            </p:txBody>
          </p:sp>
        </p:grpSp>
        <p:grpSp>
          <p:nvGrpSpPr>
            <p:cNvPr id="535918" name="Group 366"/>
            <p:cNvGrpSpPr>
              <a:grpSpLocks/>
            </p:cNvGrpSpPr>
            <p:nvPr/>
          </p:nvGrpSpPr>
          <p:grpSpPr bwMode="auto">
            <a:xfrm>
              <a:off x="1914" y="1153"/>
              <a:ext cx="997" cy="214"/>
              <a:chOff x="0" y="1153"/>
              <a:chExt cx="997" cy="214"/>
            </a:xfrm>
          </p:grpSpPr>
          <p:sp>
            <p:nvSpPr>
              <p:cNvPr id="535919" name="Text Box 367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0.6</a:t>
                </a:r>
                <a:endParaRPr lang="en-US" sz="1600"/>
              </a:p>
            </p:txBody>
          </p:sp>
          <p:sp>
            <p:nvSpPr>
              <p:cNvPr id="535920" name="Text Box 368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1.0</a:t>
                </a:r>
                <a:endParaRPr lang="en-US" sz="1600"/>
              </a:p>
            </p:txBody>
          </p:sp>
          <p:sp>
            <p:nvSpPr>
              <p:cNvPr id="535921" name="Text Box 369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1.5</a:t>
                </a:r>
                <a:endParaRPr lang="en-US" sz="1600"/>
              </a:p>
            </p:txBody>
          </p:sp>
          <p:sp>
            <p:nvSpPr>
              <p:cNvPr id="535922" name="Text Box 370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</p:grpSp>
      </p:grpSp>
      <p:grpSp>
        <p:nvGrpSpPr>
          <p:cNvPr id="535923" name="Group 371"/>
          <p:cNvGrpSpPr>
            <a:grpSpLocks/>
          </p:cNvGrpSpPr>
          <p:nvPr/>
        </p:nvGrpSpPr>
        <p:grpSpPr bwMode="auto">
          <a:xfrm>
            <a:off x="4521200" y="3697288"/>
            <a:ext cx="4621213" cy="339725"/>
            <a:chOff x="0" y="1153"/>
            <a:chExt cx="2911" cy="214"/>
          </a:xfrm>
        </p:grpSpPr>
        <p:grpSp>
          <p:nvGrpSpPr>
            <p:cNvPr id="535924" name="Group 372"/>
            <p:cNvGrpSpPr>
              <a:grpSpLocks/>
            </p:cNvGrpSpPr>
            <p:nvPr/>
          </p:nvGrpSpPr>
          <p:grpSpPr bwMode="auto">
            <a:xfrm>
              <a:off x="0" y="1153"/>
              <a:ext cx="997" cy="214"/>
              <a:chOff x="0" y="1153"/>
              <a:chExt cx="997" cy="214"/>
            </a:xfrm>
          </p:grpSpPr>
          <p:sp>
            <p:nvSpPr>
              <p:cNvPr id="535925" name="Text Box 373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535926" name="Text Box 374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1.5</a:t>
                </a:r>
                <a:endParaRPr lang="en-US" sz="1600"/>
              </a:p>
            </p:txBody>
          </p:sp>
          <p:sp>
            <p:nvSpPr>
              <p:cNvPr id="535927" name="Text Box 375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1.1</a:t>
                </a:r>
                <a:endParaRPr lang="en-US" sz="1600"/>
              </a:p>
            </p:txBody>
          </p:sp>
          <p:sp>
            <p:nvSpPr>
              <p:cNvPr id="535928" name="Text Box 376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0.8</a:t>
                </a:r>
                <a:endParaRPr lang="en-US" sz="1600"/>
              </a:p>
            </p:txBody>
          </p:sp>
        </p:grpSp>
        <p:grpSp>
          <p:nvGrpSpPr>
            <p:cNvPr id="535929" name="Group 377"/>
            <p:cNvGrpSpPr>
              <a:grpSpLocks/>
            </p:cNvGrpSpPr>
            <p:nvPr/>
          </p:nvGrpSpPr>
          <p:grpSpPr bwMode="auto">
            <a:xfrm>
              <a:off x="966" y="1153"/>
              <a:ext cx="997" cy="214"/>
              <a:chOff x="0" y="1153"/>
              <a:chExt cx="997" cy="214"/>
            </a:xfrm>
          </p:grpSpPr>
          <p:sp>
            <p:nvSpPr>
              <p:cNvPr id="535930" name="Text Box 378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0.6</a:t>
                </a:r>
                <a:endParaRPr lang="en-US" sz="1600"/>
              </a:p>
            </p:txBody>
          </p:sp>
          <p:sp>
            <p:nvSpPr>
              <p:cNvPr id="535931" name="Text Box 379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0.5</a:t>
                </a:r>
                <a:endParaRPr lang="en-US" sz="1600"/>
              </a:p>
            </p:txBody>
          </p:sp>
          <p:sp>
            <p:nvSpPr>
              <p:cNvPr id="535932" name="Text Box 380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0.5</a:t>
                </a:r>
                <a:endParaRPr lang="en-US" sz="1600"/>
              </a:p>
            </p:txBody>
          </p:sp>
          <p:sp>
            <p:nvSpPr>
              <p:cNvPr id="535933" name="Text Box 381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0.6</a:t>
                </a:r>
                <a:endParaRPr lang="en-US" sz="1600"/>
              </a:p>
            </p:txBody>
          </p:sp>
        </p:grpSp>
        <p:grpSp>
          <p:nvGrpSpPr>
            <p:cNvPr id="535934" name="Group 382"/>
            <p:cNvGrpSpPr>
              <a:grpSpLocks/>
            </p:cNvGrpSpPr>
            <p:nvPr/>
          </p:nvGrpSpPr>
          <p:grpSpPr bwMode="auto">
            <a:xfrm>
              <a:off x="1914" y="1153"/>
              <a:ext cx="997" cy="214"/>
              <a:chOff x="0" y="1153"/>
              <a:chExt cx="997" cy="214"/>
            </a:xfrm>
          </p:grpSpPr>
          <p:sp>
            <p:nvSpPr>
              <p:cNvPr id="535935" name="Text Box 383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0.8</a:t>
                </a:r>
                <a:endParaRPr lang="en-US" sz="1600"/>
              </a:p>
            </p:txBody>
          </p:sp>
          <p:sp>
            <p:nvSpPr>
              <p:cNvPr id="535936" name="Text Box 384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1.1</a:t>
                </a:r>
                <a:endParaRPr lang="en-US" sz="1600"/>
              </a:p>
            </p:txBody>
          </p:sp>
          <p:sp>
            <p:nvSpPr>
              <p:cNvPr id="535937" name="Text Box 385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1.5</a:t>
                </a:r>
                <a:endParaRPr lang="en-US" sz="1600"/>
              </a:p>
            </p:txBody>
          </p:sp>
          <p:sp>
            <p:nvSpPr>
              <p:cNvPr id="535938" name="Text Box 386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</p:grpSp>
      </p:grpSp>
      <p:grpSp>
        <p:nvGrpSpPr>
          <p:cNvPr id="535939" name="Group 387"/>
          <p:cNvGrpSpPr>
            <a:grpSpLocks/>
          </p:cNvGrpSpPr>
          <p:nvPr/>
        </p:nvGrpSpPr>
        <p:grpSpPr bwMode="auto">
          <a:xfrm>
            <a:off x="4521200" y="4027488"/>
            <a:ext cx="4621213" cy="339725"/>
            <a:chOff x="0" y="1153"/>
            <a:chExt cx="2911" cy="214"/>
          </a:xfrm>
        </p:grpSpPr>
        <p:grpSp>
          <p:nvGrpSpPr>
            <p:cNvPr id="535940" name="Group 388"/>
            <p:cNvGrpSpPr>
              <a:grpSpLocks/>
            </p:cNvGrpSpPr>
            <p:nvPr/>
          </p:nvGrpSpPr>
          <p:grpSpPr bwMode="auto">
            <a:xfrm>
              <a:off x="0" y="1153"/>
              <a:ext cx="997" cy="214"/>
              <a:chOff x="0" y="1153"/>
              <a:chExt cx="997" cy="214"/>
            </a:xfrm>
          </p:grpSpPr>
          <p:sp>
            <p:nvSpPr>
              <p:cNvPr id="535941" name="Text Box 389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  <p:sp>
            <p:nvSpPr>
              <p:cNvPr id="535942" name="Text Box 390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1.4</a:t>
                </a:r>
                <a:endParaRPr lang="en-US" sz="1600"/>
              </a:p>
            </p:txBody>
          </p:sp>
          <p:sp>
            <p:nvSpPr>
              <p:cNvPr id="535943" name="Text Box 391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1.0</a:t>
                </a:r>
                <a:endParaRPr lang="en-US" sz="1600"/>
              </a:p>
            </p:txBody>
          </p:sp>
          <p:sp>
            <p:nvSpPr>
              <p:cNvPr id="535944" name="Text Box 392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0.8</a:t>
                </a:r>
                <a:endParaRPr lang="en-US" sz="1600"/>
              </a:p>
            </p:txBody>
          </p:sp>
        </p:grpSp>
        <p:grpSp>
          <p:nvGrpSpPr>
            <p:cNvPr id="535945" name="Group 393"/>
            <p:cNvGrpSpPr>
              <a:grpSpLocks/>
            </p:cNvGrpSpPr>
            <p:nvPr/>
          </p:nvGrpSpPr>
          <p:grpSpPr bwMode="auto">
            <a:xfrm>
              <a:off x="966" y="1153"/>
              <a:ext cx="997" cy="214"/>
              <a:chOff x="0" y="1153"/>
              <a:chExt cx="997" cy="214"/>
            </a:xfrm>
          </p:grpSpPr>
          <p:sp>
            <p:nvSpPr>
              <p:cNvPr id="535946" name="Text Box 394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0.6</a:t>
                </a:r>
                <a:endParaRPr lang="en-US" sz="1600"/>
              </a:p>
            </p:txBody>
          </p:sp>
          <p:sp>
            <p:nvSpPr>
              <p:cNvPr id="535947" name="Text Box 395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0.5</a:t>
                </a:r>
                <a:endParaRPr lang="en-US" sz="1600"/>
              </a:p>
            </p:txBody>
          </p:sp>
          <p:sp>
            <p:nvSpPr>
              <p:cNvPr id="535948" name="Text Box 396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0.5</a:t>
                </a:r>
                <a:endParaRPr lang="en-US" sz="1600"/>
              </a:p>
            </p:txBody>
          </p:sp>
          <p:sp>
            <p:nvSpPr>
              <p:cNvPr id="535949" name="Text Box 397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0.6</a:t>
                </a:r>
                <a:endParaRPr lang="en-US" sz="1600"/>
              </a:p>
            </p:txBody>
          </p:sp>
        </p:grpSp>
        <p:grpSp>
          <p:nvGrpSpPr>
            <p:cNvPr id="535950" name="Group 398"/>
            <p:cNvGrpSpPr>
              <a:grpSpLocks/>
            </p:cNvGrpSpPr>
            <p:nvPr/>
          </p:nvGrpSpPr>
          <p:grpSpPr bwMode="auto">
            <a:xfrm>
              <a:off x="1914" y="1153"/>
              <a:ext cx="997" cy="214"/>
              <a:chOff x="0" y="1153"/>
              <a:chExt cx="997" cy="214"/>
            </a:xfrm>
          </p:grpSpPr>
          <p:sp>
            <p:nvSpPr>
              <p:cNvPr id="535951" name="Text Box 399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0.8</a:t>
                </a:r>
                <a:endParaRPr lang="en-US" sz="1600"/>
              </a:p>
            </p:txBody>
          </p:sp>
          <p:sp>
            <p:nvSpPr>
              <p:cNvPr id="535952" name="Text Box 400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1.0</a:t>
                </a:r>
                <a:endParaRPr lang="en-US" sz="1600"/>
              </a:p>
            </p:txBody>
          </p:sp>
          <p:sp>
            <p:nvSpPr>
              <p:cNvPr id="535953" name="Text Box 401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1.4</a:t>
                </a:r>
                <a:endParaRPr lang="en-US" sz="1600"/>
              </a:p>
            </p:txBody>
          </p:sp>
          <p:sp>
            <p:nvSpPr>
              <p:cNvPr id="535954" name="Text Box 402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2</a:t>
                </a:r>
                <a:endParaRPr lang="en-US" sz="1600"/>
              </a:p>
            </p:txBody>
          </p:sp>
        </p:grpSp>
      </p:grpSp>
      <p:grpSp>
        <p:nvGrpSpPr>
          <p:cNvPr id="535955" name="Group 403"/>
          <p:cNvGrpSpPr>
            <a:grpSpLocks/>
          </p:cNvGrpSpPr>
          <p:nvPr/>
        </p:nvGrpSpPr>
        <p:grpSpPr bwMode="auto">
          <a:xfrm>
            <a:off x="4521200" y="4357688"/>
            <a:ext cx="4621213" cy="339725"/>
            <a:chOff x="0" y="1153"/>
            <a:chExt cx="2911" cy="214"/>
          </a:xfrm>
        </p:grpSpPr>
        <p:grpSp>
          <p:nvGrpSpPr>
            <p:cNvPr id="535956" name="Group 404"/>
            <p:cNvGrpSpPr>
              <a:grpSpLocks/>
            </p:cNvGrpSpPr>
            <p:nvPr/>
          </p:nvGrpSpPr>
          <p:grpSpPr bwMode="auto">
            <a:xfrm>
              <a:off x="0" y="1153"/>
              <a:ext cx="997" cy="214"/>
              <a:chOff x="0" y="1153"/>
              <a:chExt cx="997" cy="214"/>
            </a:xfrm>
          </p:grpSpPr>
          <p:sp>
            <p:nvSpPr>
              <p:cNvPr id="535957" name="Text Box 405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535958" name="Text Box 406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1.0</a:t>
                </a:r>
              </a:p>
            </p:txBody>
          </p:sp>
          <p:sp>
            <p:nvSpPr>
              <p:cNvPr id="535959" name="Text Box 407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0.8</a:t>
                </a:r>
              </a:p>
            </p:txBody>
          </p:sp>
          <p:sp>
            <p:nvSpPr>
              <p:cNvPr id="535960" name="Text Box 408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0.6</a:t>
                </a:r>
              </a:p>
            </p:txBody>
          </p:sp>
        </p:grpSp>
        <p:grpSp>
          <p:nvGrpSpPr>
            <p:cNvPr id="535961" name="Group 409"/>
            <p:cNvGrpSpPr>
              <a:grpSpLocks/>
            </p:cNvGrpSpPr>
            <p:nvPr/>
          </p:nvGrpSpPr>
          <p:grpSpPr bwMode="auto">
            <a:xfrm>
              <a:off x="966" y="1153"/>
              <a:ext cx="997" cy="214"/>
              <a:chOff x="0" y="1153"/>
              <a:chExt cx="997" cy="214"/>
            </a:xfrm>
          </p:grpSpPr>
          <p:sp>
            <p:nvSpPr>
              <p:cNvPr id="535962" name="Text Box 410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0.5</a:t>
                </a:r>
              </a:p>
            </p:txBody>
          </p:sp>
          <p:sp>
            <p:nvSpPr>
              <p:cNvPr id="535963" name="Text Box 411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0.5</a:t>
                </a:r>
              </a:p>
            </p:txBody>
          </p:sp>
          <p:sp>
            <p:nvSpPr>
              <p:cNvPr id="535964" name="Text Box 412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0.5</a:t>
                </a:r>
              </a:p>
            </p:txBody>
          </p:sp>
          <p:sp>
            <p:nvSpPr>
              <p:cNvPr id="535965" name="Text Box 413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0.5</a:t>
                </a:r>
              </a:p>
            </p:txBody>
          </p:sp>
        </p:grpSp>
        <p:grpSp>
          <p:nvGrpSpPr>
            <p:cNvPr id="535966" name="Group 414"/>
            <p:cNvGrpSpPr>
              <a:grpSpLocks/>
            </p:cNvGrpSpPr>
            <p:nvPr/>
          </p:nvGrpSpPr>
          <p:grpSpPr bwMode="auto">
            <a:xfrm>
              <a:off x="1914" y="1153"/>
              <a:ext cx="997" cy="214"/>
              <a:chOff x="0" y="1153"/>
              <a:chExt cx="997" cy="214"/>
            </a:xfrm>
          </p:grpSpPr>
          <p:sp>
            <p:nvSpPr>
              <p:cNvPr id="535967" name="Text Box 415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0.6</a:t>
                </a:r>
              </a:p>
            </p:txBody>
          </p:sp>
          <p:sp>
            <p:nvSpPr>
              <p:cNvPr id="535968" name="Text Box 416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0.8</a:t>
                </a:r>
              </a:p>
            </p:txBody>
          </p:sp>
          <p:sp>
            <p:nvSpPr>
              <p:cNvPr id="535969" name="Text Box 417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1.0</a:t>
                </a:r>
              </a:p>
            </p:txBody>
          </p:sp>
          <p:sp>
            <p:nvSpPr>
              <p:cNvPr id="535970" name="Text Box 418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</p:grpSp>
      </p:grpSp>
      <p:grpSp>
        <p:nvGrpSpPr>
          <p:cNvPr id="535971" name="Group 419"/>
          <p:cNvGrpSpPr>
            <a:grpSpLocks/>
          </p:cNvGrpSpPr>
          <p:nvPr/>
        </p:nvGrpSpPr>
        <p:grpSpPr bwMode="auto">
          <a:xfrm>
            <a:off x="4521200" y="4687888"/>
            <a:ext cx="4621213" cy="339725"/>
            <a:chOff x="0" y="1153"/>
            <a:chExt cx="2911" cy="214"/>
          </a:xfrm>
        </p:grpSpPr>
        <p:grpSp>
          <p:nvGrpSpPr>
            <p:cNvPr id="535972" name="Group 420"/>
            <p:cNvGrpSpPr>
              <a:grpSpLocks/>
            </p:cNvGrpSpPr>
            <p:nvPr/>
          </p:nvGrpSpPr>
          <p:grpSpPr bwMode="auto">
            <a:xfrm>
              <a:off x="0" y="1153"/>
              <a:ext cx="997" cy="214"/>
              <a:chOff x="0" y="1153"/>
              <a:chExt cx="997" cy="214"/>
            </a:xfrm>
          </p:grpSpPr>
          <p:sp>
            <p:nvSpPr>
              <p:cNvPr id="535973" name="Text Box 421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535974" name="Text Box 422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0.8</a:t>
                </a:r>
              </a:p>
            </p:txBody>
          </p:sp>
          <p:sp>
            <p:nvSpPr>
              <p:cNvPr id="535975" name="Text Box 423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0.6</a:t>
                </a:r>
              </a:p>
            </p:txBody>
          </p:sp>
          <p:sp>
            <p:nvSpPr>
              <p:cNvPr id="535976" name="Text Box 424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0.4</a:t>
                </a:r>
              </a:p>
            </p:txBody>
          </p:sp>
        </p:grpSp>
        <p:grpSp>
          <p:nvGrpSpPr>
            <p:cNvPr id="535977" name="Group 425"/>
            <p:cNvGrpSpPr>
              <a:grpSpLocks/>
            </p:cNvGrpSpPr>
            <p:nvPr/>
          </p:nvGrpSpPr>
          <p:grpSpPr bwMode="auto">
            <a:xfrm>
              <a:off x="966" y="1153"/>
              <a:ext cx="997" cy="214"/>
              <a:chOff x="0" y="1153"/>
              <a:chExt cx="997" cy="214"/>
            </a:xfrm>
          </p:grpSpPr>
          <p:sp>
            <p:nvSpPr>
              <p:cNvPr id="535978" name="Text Box 426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0.4</a:t>
                </a:r>
              </a:p>
            </p:txBody>
          </p:sp>
          <p:sp>
            <p:nvSpPr>
              <p:cNvPr id="535979" name="Text Box 427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0.3</a:t>
                </a:r>
              </a:p>
            </p:txBody>
          </p:sp>
          <p:sp>
            <p:nvSpPr>
              <p:cNvPr id="535980" name="Text Box 428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0.3</a:t>
                </a:r>
              </a:p>
            </p:txBody>
          </p:sp>
          <p:sp>
            <p:nvSpPr>
              <p:cNvPr id="535981" name="Text Box 429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0.4</a:t>
                </a:r>
              </a:p>
            </p:txBody>
          </p:sp>
        </p:grpSp>
        <p:grpSp>
          <p:nvGrpSpPr>
            <p:cNvPr id="535982" name="Group 430"/>
            <p:cNvGrpSpPr>
              <a:grpSpLocks/>
            </p:cNvGrpSpPr>
            <p:nvPr/>
          </p:nvGrpSpPr>
          <p:grpSpPr bwMode="auto">
            <a:xfrm>
              <a:off x="1914" y="1153"/>
              <a:ext cx="997" cy="214"/>
              <a:chOff x="0" y="1153"/>
              <a:chExt cx="997" cy="214"/>
            </a:xfrm>
          </p:grpSpPr>
          <p:sp>
            <p:nvSpPr>
              <p:cNvPr id="535983" name="Text Box 431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0.4</a:t>
                </a:r>
              </a:p>
            </p:txBody>
          </p:sp>
          <p:sp>
            <p:nvSpPr>
              <p:cNvPr id="535984" name="Text Box 432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0.6</a:t>
                </a:r>
              </a:p>
            </p:txBody>
          </p:sp>
          <p:sp>
            <p:nvSpPr>
              <p:cNvPr id="535985" name="Text Box 433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0.8</a:t>
                </a:r>
              </a:p>
            </p:txBody>
          </p:sp>
          <p:sp>
            <p:nvSpPr>
              <p:cNvPr id="535986" name="Text Box 434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</p:grpSp>
      </p:grpSp>
      <p:grpSp>
        <p:nvGrpSpPr>
          <p:cNvPr id="535987" name="Group 435"/>
          <p:cNvGrpSpPr>
            <a:grpSpLocks/>
          </p:cNvGrpSpPr>
          <p:nvPr/>
        </p:nvGrpSpPr>
        <p:grpSpPr bwMode="auto">
          <a:xfrm>
            <a:off x="4521200" y="5030788"/>
            <a:ext cx="4621213" cy="339725"/>
            <a:chOff x="0" y="1153"/>
            <a:chExt cx="2911" cy="214"/>
          </a:xfrm>
        </p:grpSpPr>
        <p:grpSp>
          <p:nvGrpSpPr>
            <p:cNvPr id="535988" name="Group 436"/>
            <p:cNvGrpSpPr>
              <a:grpSpLocks/>
            </p:cNvGrpSpPr>
            <p:nvPr/>
          </p:nvGrpSpPr>
          <p:grpSpPr bwMode="auto">
            <a:xfrm>
              <a:off x="0" y="1153"/>
              <a:ext cx="997" cy="214"/>
              <a:chOff x="0" y="1153"/>
              <a:chExt cx="997" cy="214"/>
            </a:xfrm>
          </p:grpSpPr>
          <p:sp>
            <p:nvSpPr>
              <p:cNvPr id="535989" name="Text Box 437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  <p:sp>
            <p:nvSpPr>
              <p:cNvPr id="535990" name="Text Box 438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0.5</a:t>
                </a:r>
              </a:p>
            </p:txBody>
          </p:sp>
          <p:sp>
            <p:nvSpPr>
              <p:cNvPr id="535991" name="Text Box 439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0.3</a:t>
                </a:r>
              </a:p>
            </p:txBody>
          </p:sp>
          <p:sp>
            <p:nvSpPr>
              <p:cNvPr id="535992" name="Text Box 440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0.2</a:t>
                </a:r>
              </a:p>
            </p:txBody>
          </p:sp>
        </p:grpSp>
        <p:grpSp>
          <p:nvGrpSpPr>
            <p:cNvPr id="535993" name="Group 441"/>
            <p:cNvGrpSpPr>
              <a:grpSpLocks/>
            </p:cNvGrpSpPr>
            <p:nvPr/>
          </p:nvGrpSpPr>
          <p:grpSpPr bwMode="auto">
            <a:xfrm>
              <a:off x="966" y="1153"/>
              <a:ext cx="997" cy="214"/>
              <a:chOff x="0" y="1153"/>
              <a:chExt cx="997" cy="214"/>
            </a:xfrm>
          </p:grpSpPr>
          <p:sp>
            <p:nvSpPr>
              <p:cNvPr id="535994" name="Text Box 442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0.1</a:t>
                </a:r>
              </a:p>
            </p:txBody>
          </p:sp>
          <p:sp>
            <p:nvSpPr>
              <p:cNvPr id="535995" name="Text Box 443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0.1</a:t>
                </a:r>
              </a:p>
            </p:txBody>
          </p:sp>
          <p:sp>
            <p:nvSpPr>
              <p:cNvPr id="535996" name="Text Box 444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0.1</a:t>
                </a:r>
              </a:p>
            </p:txBody>
          </p:sp>
          <p:sp>
            <p:nvSpPr>
              <p:cNvPr id="535997" name="Text Box 445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0.1</a:t>
                </a:r>
              </a:p>
            </p:txBody>
          </p:sp>
        </p:grpSp>
        <p:grpSp>
          <p:nvGrpSpPr>
            <p:cNvPr id="535998" name="Group 446"/>
            <p:cNvGrpSpPr>
              <a:grpSpLocks/>
            </p:cNvGrpSpPr>
            <p:nvPr/>
          </p:nvGrpSpPr>
          <p:grpSpPr bwMode="auto">
            <a:xfrm>
              <a:off x="1914" y="1153"/>
              <a:ext cx="997" cy="214"/>
              <a:chOff x="0" y="1153"/>
              <a:chExt cx="997" cy="214"/>
            </a:xfrm>
          </p:grpSpPr>
          <p:sp>
            <p:nvSpPr>
              <p:cNvPr id="535999" name="Text Box 447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0.2</a:t>
                </a:r>
              </a:p>
            </p:txBody>
          </p:sp>
          <p:sp>
            <p:nvSpPr>
              <p:cNvPr id="536000" name="Text Box 448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0.3</a:t>
                </a:r>
              </a:p>
            </p:txBody>
          </p:sp>
          <p:sp>
            <p:nvSpPr>
              <p:cNvPr id="536001" name="Text Box 449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0.5</a:t>
                </a:r>
              </a:p>
            </p:txBody>
          </p:sp>
          <p:sp>
            <p:nvSpPr>
              <p:cNvPr id="536002" name="Text Box 450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/>
                  <a:t>1</a:t>
                </a:r>
              </a:p>
            </p:txBody>
          </p:sp>
        </p:grpSp>
      </p:grpSp>
      <p:sp>
        <p:nvSpPr>
          <p:cNvPr id="536004" name="Text Box 452"/>
          <p:cNvSpPr txBox="1">
            <a:spLocks noChangeArrowheads="1"/>
          </p:cNvSpPr>
          <p:nvPr/>
        </p:nvSpPr>
        <p:spPr bwMode="auto">
          <a:xfrm>
            <a:off x="4521200" y="5362575"/>
            <a:ext cx="465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0</a:t>
            </a:r>
            <a:endParaRPr lang="en-US" sz="1600"/>
          </a:p>
        </p:txBody>
      </p:sp>
      <p:sp>
        <p:nvSpPr>
          <p:cNvPr id="536005" name="Text Box 453"/>
          <p:cNvSpPr txBox="1">
            <a:spLocks noChangeArrowheads="1"/>
          </p:cNvSpPr>
          <p:nvPr/>
        </p:nvSpPr>
        <p:spPr bwMode="auto">
          <a:xfrm>
            <a:off x="4881563" y="5364163"/>
            <a:ext cx="4651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0.0</a:t>
            </a:r>
            <a:endParaRPr lang="en-US" sz="1600"/>
          </a:p>
        </p:txBody>
      </p:sp>
      <p:sp>
        <p:nvSpPr>
          <p:cNvPr id="536006" name="Text Box 454"/>
          <p:cNvSpPr txBox="1">
            <a:spLocks noChangeArrowheads="1"/>
          </p:cNvSpPr>
          <p:nvPr/>
        </p:nvSpPr>
        <p:spPr bwMode="auto">
          <a:xfrm>
            <a:off x="5168900" y="5364163"/>
            <a:ext cx="554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0.1</a:t>
            </a:r>
            <a:endParaRPr lang="en-US" sz="1600"/>
          </a:p>
        </p:txBody>
      </p:sp>
      <p:sp>
        <p:nvSpPr>
          <p:cNvPr id="536007" name="Text Box 455"/>
          <p:cNvSpPr txBox="1">
            <a:spLocks noChangeArrowheads="1"/>
          </p:cNvSpPr>
          <p:nvPr/>
        </p:nvSpPr>
        <p:spPr bwMode="auto">
          <a:xfrm>
            <a:off x="5524500" y="5360988"/>
            <a:ext cx="579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0.2</a:t>
            </a:r>
            <a:endParaRPr lang="en-US" sz="1600"/>
          </a:p>
        </p:txBody>
      </p:sp>
      <p:sp>
        <p:nvSpPr>
          <p:cNvPr id="536008" name="Text Box 456"/>
          <p:cNvSpPr txBox="1">
            <a:spLocks noChangeArrowheads="1"/>
          </p:cNvSpPr>
          <p:nvPr/>
        </p:nvSpPr>
        <p:spPr bwMode="auto">
          <a:xfrm>
            <a:off x="5965825" y="5362575"/>
            <a:ext cx="554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0.2</a:t>
            </a:r>
            <a:endParaRPr lang="en-US" sz="1600"/>
          </a:p>
        </p:txBody>
      </p:sp>
      <p:sp>
        <p:nvSpPr>
          <p:cNvPr id="536009" name="Text Box 457"/>
          <p:cNvSpPr txBox="1">
            <a:spLocks noChangeArrowheads="1"/>
          </p:cNvSpPr>
          <p:nvPr/>
        </p:nvSpPr>
        <p:spPr bwMode="auto">
          <a:xfrm>
            <a:off x="6300788" y="5364163"/>
            <a:ext cx="579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0.3</a:t>
            </a:r>
            <a:endParaRPr lang="en-US" sz="1600"/>
          </a:p>
        </p:txBody>
      </p:sp>
      <p:sp>
        <p:nvSpPr>
          <p:cNvPr id="536010" name="Text Box 458"/>
          <p:cNvSpPr txBox="1">
            <a:spLocks noChangeArrowheads="1"/>
          </p:cNvSpPr>
          <p:nvPr/>
        </p:nvSpPr>
        <p:spPr bwMode="auto">
          <a:xfrm>
            <a:off x="6689725" y="5364163"/>
            <a:ext cx="566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0.3</a:t>
            </a:r>
            <a:endParaRPr lang="en-US" sz="1600"/>
          </a:p>
        </p:txBody>
      </p:sp>
      <p:sp>
        <p:nvSpPr>
          <p:cNvPr id="536011" name="Text Box 459"/>
          <p:cNvSpPr txBox="1">
            <a:spLocks noChangeArrowheads="1"/>
          </p:cNvSpPr>
          <p:nvPr/>
        </p:nvSpPr>
        <p:spPr bwMode="auto">
          <a:xfrm>
            <a:off x="7083425" y="5360988"/>
            <a:ext cx="554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0.2</a:t>
            </a:r>
            <a:endParaRPr lang="en-US" sz="1600"/>
          </a:p>
        </p:txBody>
      </p:sp>
      <p:sp>
        <p:nvSpPr>
          <p:cNvPr id="536013" name="Text Box 461"/>
          <p:cNvSpPr txBox="1">
            <a:spLocks noChangeArrowheads="1"/>
          </p:cNvSpPr>
          <p:nvPr/>
        </p:nvSpPr>
        <p:spPr bwMode="auto">
          <a:xfrm>
            <a:off x="7432675" y="5362575"/>
            <a:ext cx="592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0.2</a:t>
            </a:r>
            <a:endParaRPr lang="en-US" sz="1600"/>
          </a:p>
        </p:txBody>
      </p:sp>
      <p:sp>
        <p:nvSpPr>
          <p:cNvPr id="536014" name="Text Box 462"/>
          <p:cNvSpPr txBox="1">
            <a:spLocks noChangeArrowheads="1"/>
          </p:cNvSpPr>
          <p:nvPr/>
        </p:nvSpPr>
        <p:spPr bwMode="auto">
          <a:xfrm>
            <a:off x="7780338" y="5364163"/>
            <a:ext cx="604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0.1</a:t>
            </a:r>
            <a:endParaRPr lang="en-US" sz="1600"/>
          </a:p>
        </p:txBody>
      </p:sp>
      <p:sp>
        <p:nvSpPr>
          <p:cNvPr id="536015" name="Text Box 463"/>
          <p:cNvSpPr txBox="1">
            <a:spLocks noChangeArrowheads="1"/>
          </p:cNvSpPr>
          <p:nvPr/>
        </p:nvSpPr>
        <p:spPr bwMode="auto">
          <a:xfrm>
            <a:off x="8296275" y="5364163"/>
            <a:ext cx="465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0.0</a:t>
            </a:r>
            <a:endParaRPr lang="en-US" sz="1600"/>
          </a:p>
        </p:txBody>
      </p:sp>
      <p:sp>
        <p:nvSpPr>
          <p:cNvPr id="536016" name="Text Box 464"/>
          <p:cNvSpPr txBox="1">
            <a:spLocks noChangeArrowheads="1"/>
          </p:cNvSpPr>
          <p:nvPr/>
        </p:nvSpPr>
        <p:spPr bwMode="auto">
          <a:xfrm>
            <a:off x="8677275" y="5360988"/>
            <a:ext cx="465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0</a:t>
            </a:r>
            <a:endParaRPr lang="en-US" sz="1600"/>
          </a:p>
        </p:txBody>
      </p:sp>
      <p:sp>
        <p:nvSpPr>
          <p:cNvPr id="536017" name="Text Box 465"/>
          <p:cNvSpPr txBox="1">
            <a:spLocks noChangeArrowheads="1"/>
          </p:cNvSpPr>
          <p:nvPr/>
        </p:nvSpPr>
        <p:spPr bwMode="auto">
          <a:xfrm>
            <a:off x="4521200" y="5692775"/>
            <a:ext cx="465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0</a:t>
            </a:r>
            <a:endParaRPr lang="en-US" sz="1600"/>
          </a:p>
        </p:txBody>
      </p:sp>
      <p:sp>
        <p:nvSpPr>
          <p:cNvPr id="536018" name="Text Box 466"/>
          <p:cNvSpPr txBox="1">
            <a:spLocks noChangeArrowheads="1"/>
          </p:cNvSpPr>
          <p:nvPr/>
        </p:nvSpPr>
        <p:spPr bwMode="auto">
          <a:xfrm>
            <a:off x="4779963" y="5694363"/>
            <a:ext cx="5667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0.4</a:t>
            </a:r>
            <a:endParaRPr lang="en-US" sz="1600"/>
          </a:p>
        </p:txBody>
      </p:sp>
      <p:sp>
        <p:nvSpPr>
          <p:cNvPr id="536019" name="Text Box 467"/>
          <p:cNvSpPr txBox="1">
            <a:spLocks noChangeArrowheads="1"/>
          </p:cNvSpPr>
          <p:nvPr/>
        </p:nvSpPr>
        <p:spPr bwMode="auto">
          <a:xfrm>
            <a:off x="5156200" y="5694363"/>
            <a:ext cx="566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0.5</a:t>
            </a:r>
            <a:endParaRPr lang="en-US" sz="1600"/>
          </a:p>
        </p:txBody>
      </p:sp>
      <p:sp>
        <p:nvSpPr>
          <p:cNvPr id="536020" name="Text Box 468"/>
          <p:cNvSpPr txBox="1">
            <a:spLocks noChangeArrowheads="1"/>
          </p:cNvSpPr>
          <p:nvPr/>
        </p:nvSpPr>
        <p:spPr bwMode="auto">
          <a:xfrm>
            <a:off x="5549900" y="5691188"/>
            <a:ext cx="554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0.6</a:t>
            </a:r>
            <a:endParaRPr lang="en-US" sz="1600"/>
          </a:p>
        </p:txBody>
      </p:sp>
      <p:sp>
        <p:nvSpPr>
          <p:cNvPr id="536021" name="Text Box 469"/>
          <p:cNvSpPr txBox="1">
            <a:spLocks noChangeArrowheads="1"/>
          </p:cNvSpPr>
          <p:nvPr/>
        </p:nvSpPr>
        <p:spPr bwMode="auto">
          <a:xfrm>
            <a:off x="5953125" y="5692775"/>
            <a:ext cx="566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0.6</a:t>
            </a:r>
            <a:endParaRPr lang="en-US" sz="1600"/>
          </a:p>
        </p:txBody>
      </p:sp>
      <p:sp>
        <p:nvSpPr>
          <p:cNvPr id="536022" name="Text Box 470"/>
          <p:cNvSpPr txBox="1">
            <a:spLocks noChangeArrowheads="1"/>
          </p:cNvSpPr>
          <p:nvPr/>
        </p:nvSpPr>
        <p:spPr bwMode="auto">
          <a:xfrm>
            <a:off x="6326188" y="5694363"/>
            <a:ext cx="554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0.6</a:t>
            </a:r>
            <a:endParaRPr lang="en-US" sz="1600"/>
          </a:p>
        </p:txBody>
      </p:sp>
      <p:sp>
        <p:nvSpPr>
          <p:cNvPr id="536023" name="Text Box 471"/>
          <p:cNvSpPr txBox="1">
            <a:spLocks noChangeArrowheads="1"/>
          </p:cNvSpPr>
          <p:nvPr/>
        </p:nvSpPr>
        <p:spPr bwMode="auto">
          <a:xfrm>
            <a:off x="6689725" y="5694363"/>
            <a:ext cx="566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0.6</a:t>
            </a:r>
            <a:endParaRPr lang="en-US" sz="1600"/>
          </a:p>
        </p:txBody>
      </p:sp>
      <p:sp>
        <p:nvSpPr>
          <p:cNvPr id="536024" name="Text Box 472"/>
          <p:cNvSpPr txBox="1">
            <a:spLocks noChangeArrowheads="1"/>
          </p:cNvSpPr>
          <p:nvPr/>
        </p:nvSpPr>
        <p:spPr bwMode="auto">
          <a:xfrm>
            <a:off x="7032625" y="5691188"/>
            <a:ext cx="604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0.6</a:t>
            </a:r>
            <a:endParaRPr lang="en-US" sz="1600"/>
          </a:p>
        </p:txBody>
      </p:sp>
      <p:sp>
        <p:nvSpPr>
          <p:cNvPr id="536025" name="Text Box 473"/>
          <p:cNvSpPr txBox="1">
            <a:spLocks noChangeArrowheads="1"/>
          </p:cNvSpPr>
          <p:nvPr/>
        </p:nvSpPr>
        <p:spPr bwMode="auto">
          <a:xfrm>
            <a:off x="7458075" y="5692775"/>
            <a:ext cx="566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0.6</a:t>
            </a:r>
            <a:endParaRPr lang="en-US" sz="1600"/>
          </a:p>
        </p:txBody>
      </p:sp>
      <p:sp>
        <p:nvSpPr>
          <p:cNvPr id="536026" name="Text Box 474"/>
          <p:cNvSpPr txBox="1">
            <a:spLocks noChangeArrowheads="1"/>
          </p:cNvSpPr>
          <p:nvPr/>
        </p:nvSpPr>
        <p:spPr bwMode="auto">
          <a:xfrm>
            <a:off x="7780338" y="5694363"/>
            <a:ext cx="604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0.5</a:t>
            </a:r>
            <a:endParaRPr lang="en-US" sz="1600"/>
          </a:p>
        </p:txBody>
      </p:sp>
      <p:sp>
        <p:nvSpPr>
          <p:cNvPr id="536027" name="Text Box 475"/>
          <p:cNvSpPr txBox="1">
            <a:spLocks noChangeArrowheads="1"/>
          </p:cNvSpPr>
          <p:nvPr/>
        </p:nvSpPr>
        <p:spPr bwMode="auto">
          <a:xfrm>
            <a:off x="8181975" y="5694363"/>
            <a:ext cx="579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0.4</a:t>
            </a:r>
            <a:endParaRPr lang="en-US" sz="1600"/>
          </a:p>
        </p:txBody>
      </p:sp>
      <p:sp>
        <p:nvSpPr>
          <p:cNvPr id="536028" name="Text Box 476"/>
          <p:cNvSpPr txBox="1">
            <a:spLocks noChangeArrowheads="1"/>
          </p:cNvSpPr>
          <p:nvPr/>
        </p:nvSpPr>
        <p:spPr bwMode="auto">
          <a:xfrm>
            <a:off x="8677275" y="5691188"/>
            <a:ext cx="465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ym typeface="Symbol" pitchFamily="18" charset="2"/>
              </a:rPr>
              <a:t>0</a:t>
            </a:r>
            <a:endParaRPr lang="en-US" sz="1600"/>
          </a:p>
        </p:txBody>
      </p:sp>
      <p:grpSp>
        <p:nvGrpSpPr>
          <p:cNvPr id="536029" name="Group 477"/>
          <p:cNvGrpSpPr>
            <a:grpSpLocks/>
          </p:cNvGrpSpPr>
          <p:nvPr/>
        </p:nvGrpSpPr>
        <p:grpSpPr bwMode="auto">
          <a:xfrm>
            <a:off x="4521200" y="6021388"/>
            <a:ext cx="4621213" cy="339725"/>
            <a:chOff x="0" y="1153"/>
            <a:chExt cx="2911" cy="214"/>
          </a:xfrm>
        </p:grpSpPr>
        <p:grpSp>
          <p:nvGrpSpPr>
            <p:cNvPr id="536030" name="Group 478"/>
            <p:cNvGrpSpPr>
              <a:grpSpLocks/>
            </p:cNvGrpSpPr>
            <p:nvPr/>
          </p:nvGrpSpPr>
          <p:grpSpPr bwMode="auto">
            <a:xfrm>
              <a:off x="0" y="1153"/>
              <a:ext cx="997" cy="214"/>
              <a:chOff x="0" y="1153"/>
              <a:chExt cx="997" cy="214"/>
            </a:xfrm>
          </p:grpSpPr>
          <p:sp>
            <p:nvSpPr>
              <p:cNvPr id="536031" name="Text Box 479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6032" name="Text Box 480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6033" name="Text Box 481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6034" name="Text Box 482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</p:grpSp>
        <p:grpSp>
          <p:nvGrpSpPr>
            <p:cNvPr id="536035" name="Group 483"/>
            <p:cNvGrpSpPr>
              <a:grpSpLocks/>
            </p:cNvGrpSpPr>
            <p:nvPr/>
          </p:nvGrpSpPr>
          <p:grpSpPr bwMode="auto">
            <a:xfrm>
              <a:off x="966" y="1153"/>
              <a:ext cx="997" cy="214"/>
              <a:chOff x="0" y="1153"/>
              <a:chExt cx="997" cy="214"/>
            </a:xfrm>
          </p:grpSpPr>
          <p:sp>
            <p:nvSpPr>
              <p:cNvPr id="536036" name="Text Box 484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6037" name="Text Box 485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6038" name="Text Box 486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6039" name="Text Box 487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</p:grpSp>
        <p:grpSp>
          <p:nvGrpSpPr>
            <p:cNvPr id="536040" name="Group 488"/>
            <p:cNvGrpSpPr>
              <a:grpSpLocks/>
            </p:cNvGrpSpPr>
            <p:nvPr/>
          </p:nvGrpSpPr>
          <p:grpSpPr bwMode="auto">
            <a:xfrm>
              <a:off x="1914" y="1153"/>
              <a:ext cx="997" cy="214"/>
              <a:chOff x="0" y="1153"/>
              <a:chExt cx="997" cy="214"/>
            </a:xfrm>
          </p:grpSpPr>
          <p:sp>
            <p:nvSpPr>
              <p:cNvPr id="536041" name="Text Box 489"/>
              <p:cNvSpPr txBox="1">
                <a:spLocks noChangeArrowheads="1"/>
              </p:cNvSpPr>
              <p:nvPr/>
            </p:nvSpPr>
            <p:spPr bwMode="auto">
              <a:xfrm>
                <a:off x="0" y="1154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6042" name="Text Box 490"/>
              <p:cNvSpPr txBox="1">
                <a:spLocks noChangeArrowheads="1"/>
              </p:cNvSpPr>
              <p:nvPr/>
            </p:nvSpPr>
            <p:spPr bwMode="auto">
              <a:xfrm>
                <a:off x="227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6043" name="Text Box 491"/>
              <p:cNvSpPr txBox="1">
                <a:spLocks noChangeArrowheads="1"/>
              </p:cNvSpPr>
              <p:nvPr/>
            </p:nvSpPr>
            <p:spPr bwMode="auto">
              <a:xfrm>
                <a:off x="464" y="1155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  <p:sp>
            <p:nvSpPr>
              <p:cNvPr id="536044" name="Text Box 492"/>
              <p:cNvSpPr txBox="1">
                <a:spLocks noChangeArrowheads="1"/>
              </p:cNvSpPr>
              <p:nvPr/>
            </p:nvSpPr>
            <p:spPr bwMode="auto">
              <a:xfrm>
                <a:off x="704" y="1153"/>
                <a:ext cx="29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FF3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>
                    <a:sym typeface="Symbol" pitchFamily="18" charset="2"/>
                  </a:rPr>
                  <a:t></a:t>
                </a:r>
                <a:r>
                  <a:rPr lang="en-US" sz="1600"/>
                  <a:t>1</a:t>
                </a:r>
              </a:p>
            </p:txBody>
          </p:sp>
        </p:grpSp>
      </p:grpSp>
      <p:sp>
        <p:nvSpPr>
          <p:cNvPr id="536045" name="Text Box 493"/>
          <p:cNvSpPr txBox="1">
            <a:spLocks noChangeArrowheads="1"/>
          </p:cNvSpPr>
          <p:nvPr/>
        </p:nvSpPr>
        <p:spPr bwMode="auto">
          <a:xfrm>
            <a:off x="5346700" y="1651000"/>
            <a:ext cx="326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i="1"/>
              <a:t>x</a:t>
            </a:r>
            <a:r>
              <a:rPr lang="en-US" sz="2400"/>
              <a:t>[i][j] after </a:t>
            </a:r>
            <a:r>
              <a:rPr lang="en-US" sz="2400" b="1"/>
              <a:t>75</a:t>
            </a:r>
            <a:r>
              <a:rPr lang="en-US" sz="2400"/>
              <a:t> iterations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795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894" y="40048"/>
            <a:ext cx="8136904" cy="814054"/>
          </a:xfrm>
        </p:spPr>
        <p:txBody>
          <a:bodyPr>
            <a:normAutofit/>
          </a:bodyPr>
          <a:lstStyle/>
          <a:p>
            <a:r>
              <a:rPr lang="en-US" dirty="0" smtClean="0"/>
              <a:t>Two Schemes for Jacobi Iteration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5805182" cy="4217706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>
          <a:xfrm>
            <a:off x="899592" y="1052736"/>
            <a:ext cx="1212357" cy="333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Method 1</a:t>
            </a:r>
            <a:endParaRPr lang="en-US" dirty="0"/>
          </a:p>
        </p:txBody>
      </p:sp>
      <p:sp>
        <p:nvSpPr>
          <p:cNvPr id="6" name="Abgerundetes Rechteck 5"/>
          <p:cNvSpPr/>
          <p:nvPr/>
        </p:nvSpPr>
        <p:spPr>
          <a:xfrm>
            <a:off x="827584" y="4562505"/>
            <a:ext cx="1284365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Method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6228184" y="2708920"/>
                <a:ext cx="2696296" cy="30777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de-DE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comm</m:t>
                          </m:r>
                        </m:sub>
                      </m:sSub>
                      <m:d>
                        <m:dPr>
                          <m:ctrlPr>
                            <a:rPr lang="de-DE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de-DE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708920"/>
                <a:ext cx="2696296" cy="307777"/>
              </a:xfrm>
              <a:prstGeom prst="rect">
                <a:avLst/>
              </a:prstGeom>
              <a:blipFill>
                <a:blip r:embed="rId3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5261791"/>
                <a:ext cx="8549582" cy="1594540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tabLst>
                    <a:tab pos="1255713" algn="l"/>
                  </a:tabLst>
                </a:pPr>
                <a:r>
                  <a:rPr lang="de-DE" b="1" dirty="0" smtClean="0"/>
                  <a:t>Method 1: </a:t>
                </a:r>
                <a:r>
                  <a:rPr lang="de-DE" dirty="0" smtClean="0"/>
                  <a:t>Communication </a:t>
                </a:r>
                <a:r>
                  <a:rPr lang="en-US" dirty="0" smtClean="0"/>
                  <a:t>between two procs </a:t>
                </a:r>
                <a:r>
                  <a:rPr lang="de-DE" dirty="0" smtClean="0">
                    <a:sym typeface="Symbol" panose="05050102010706020507" pitchFamily="18" charset="2"/>
                  </a:rPr>
                  <a:t>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 smtClean="0"/>
              </a:p>
              <a:p>
                <a:pPr>
                  <a:tabLst>
                    <a:tab pos="1255713" algn="l"/>
                  </a:tabLst>
                </a:pPr>
                <a:r>
                  <a:rPr lang="en-US" b="1" dirty="0" smtClean="0"/>
                  <a:t>Method</a:t>
                </a:r>
                <a:r>
                  <a:rPr lang="de-DE" b="1" dirty="0" smtClean="0"/>
                  <a:t> 2: </a:t>
                </a:r>
                <a:r>
                  <a:rPr lang="en-US" dirty="0"/>
                  <a:t>Communication </a:t>
                </a:r>
                <a:r>
                  <a:rPr lang="en-US" dirty="0" smtClean="0"/>
                  <a:t>between </a:t>
                </a:r>
                <a:r>
                  <a:rPr lang="en-US" dirty="0"/>
                  <a:t>two </a:t>
                </a:r>
                <a:r>
                  <a:rPr lang="en-US" dirty="0" err="1" smtClean="0"/>
                  <a:t>procs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Symbol" panose="05050102010706020507" pitchFamily="18" charset="2"/>
                  </a:rPr>
                  <a:t>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de-DE" b="0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>
                  <a:tabLst>
                    <a:tab pos="1255713" algn="l"/>
                  </a:tabLst>
                </a:pPr>
                <a:r>
                  <a:rPr lang="en-US" dirty="0" smtClean="0">
                    <a:sym typeface="Symbol" panose="05050102010706020507" pitchFamily="18" charset="2"/>
                  </a:rPr>
                  <a:t></a:t>
                </a:r>
                <a:r>
                  <a:rPr lang="en-US" dirty="0" smtClean="0"/>
                  <a:t>Method 2 superior for large </a:t>
                </a:r>
                <a:r>
                  <a:rPr lang="en-US" i="1" dirty="0" smtClean="0"/>
                  <a:t>p </a:t>
                </a:r>
                <a:r>
                  <a:rPr lang="en-US" dirty="0"/>
                  <a:t>since </a:t>
                </a:r>
                <a:r>
                  <a:rPr lang="en-US" dirty="0" smtClean="0"/>
                  <a:t>communication </a:t>
                </a:r>
                <a:r>
                  <a:rPr lang="en-US" dirty="0"/>
                  <a:t>time decreases with </a:t>
                </a:r>
                <a:r>
                  <a:rPr lang="en-US" i="1" dirty="0" smtClean="0"/>
                  <a:t>p </a:t>
                </a:r>
                <a:r>
                  <a:rPr lang="en-US" dirty="0"/>
                  <a:t>while it remains </a:t>
                </a:r>
                <a:r>
                  <a:rPr lang="en-US" dirty="0" smtClean="0"/>
                  <a:t>constant for </a:t>
                </a:r>
                <a:r>
                  <a:rPr lang="en-US" dirty="0"/>
                  <a:t>Method 1.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8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5261791"/>
                <a:ext cx="8549582" cy="1594540"/>
              </a:xfrm>
              <a:blipFill rotWithShape="1">
                <a:blip r:embed="rId4"/>
                <a:stretch>
                  <a:fillRect l="-570" t="-6107"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/>
          <p:cNvSpPr/>
          <p:nvPr/>
        </p:nvSpPr>
        <p:spPr>
          <a:xfrm>
            <a:off x="7812360" y="2719595"/>
            <a:ext cx="216024" cy="3077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7020272" y="1628800"/>
            <a:ext cx="1080120" cy="3600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Latency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Gerade Verbindung mit Pfeil 11"/>
          <p:cNvCxnSpPr>
            <a:stCxn id="10" idx="2"/>
            <a:endCxn id="9" idx="0"/>
          </p:cNvCxnSpPr>
          <p:nvPr/>
        </p:nvCxnSpPr>
        <p:spPr>
          <a:xfrm>
            <a:off x="7560332" y="1988840"/>
            <a:ext cx="360040" cy="7307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bgerundetes Rechteck 12"/>
          <p:cNvSpPr/>
          <p:nvPr/>
        </p:nvSpPr>
        <p:spPr>
          <a:xfrm>
            <a:off x="7200292" y="3640565"/>
            <a:ext cx="1332148" cy="58269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Inverse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of bandwidth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8244408" y="2719594"/>
            <a:ext cx="216024" cy="3077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mit Pfeil 14"/>
          <p:cNvCxnSpPr>
            <a:stCxn id="13" idx="0"/>
            <a:endCxn id="14" idx="4"/>
          </p:cNvCxnSpPr>
          <p:nvPr/>
        </p:nvCxnSpPr>
        <p:spPr>
          <a:xfrm flipV="1">
            <a:off x="7866366" y="3027371"/>
            <a:ext cx="486054" cy="6131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657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  <p:bldP spid="9" grpId="0" animBg="1"/>
      <p:bldP spid="10" grpId="0" animBg="1"/>
      <p:bldP spid="13" grpId="0" animBg="1"/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PRAM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Network Topologies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Amdahl’s and Gustafson’s Laws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Foster’s Parallel Algorithm Design Methodology</a:t>
            </a:r>
          </a:p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6865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53</a:t>
            </a:fld>
            <a:endParaRPr lang="de-DE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Q1: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Q2: </a:t>
            </a:r>
            <a:r>
              <a:rPr lang="en-US" dirty="0"/>
              <a:t>What are </a:t>
            </a:r>
            <a:r>
              <a:rPr lang="en-US" dirty="0" smtClean="0"/>
              <a:t>degree</a:t>
            </a:r>
            <a:r>
              <a:rPr lang="en-US" dirty="0"/>
              <a:t>, diameter and bisection width of a bus, fully connected, switch, omega networks?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8229600" cy="306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4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/>
          <a:lstStyle/>
          <a:p>
            <a:r>
              <a:rPr lang="en-US" dirty="0" smtClean="0"/>
              <a:t>PRAM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96752"/>
            <a:ext cx="8472518" cy="5400600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/>
              <a:t>n</a:t>
            </a:r>
            <a:r>
              <a:rPr lang="en-US" dirty="0"/>
              <a:t> identical </a:t>
            </a:r>
            <a:r>
              <a:rPr lang="en-US" dirty="0" smtClean="0"/>
              <a:t>processors </a:t>
            </a:r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, </a:t>
            </a:r>
            <a:r>
              <a:rPr lang="en-US" i="1" dirty="0" err="1"/>
              <a:t>i</a:t>
            </a:r>
            <a:r>
              <a:rPr lang="en-US" dirty="0"/>
              <a:t> = 0</a:t>
            </a:r>
            <a:r>
              <a:rPr lang="en-US" dirty="0" smtClean="0"/>
              <a:t>,…,</a:t>
            </a:r>
            <a:r>
              <a:rPr lang="en-US" i="1" dirty="0" smtClean="0"/>
              <a:t>n</a:t>
            </a:r>
            <a:r>
              <a:rPr lang="en-US" dirty="0"/>
              <a:t>−1 </a:t>
            </a:r>
            <a:r>
              <a:rPr lang="en-US" dirty="0" smtClean="0"/>
              <a:t>operate </a:t>
            </a:r>
            <a:r>
              <a:rPr lang="en-US" dirty="0"/>
              <a:t>in </a:t>
            </a:r>
            <a:r>
              <a:rPr lang="en-US" dirty="0" smtClean="0"/>
              <a:t>lock-step</a:t>
            </a:r>
          </a:p>
          <a:p>
            <a:r>
              <a:rPr lang="en-US" dirty="0" smtClean="0"/>
              <a:t>In </a:t>
            </a:r>
            <a:r>
              <a:rPr lang="en-US" dirty="0"/>
              <a:t>every step each processor </a:t>
            </a:r>
            <a:r>
              <a:rPr lang="en-US" dirty="0" smtClean="0"/>
              <a:t>executes an </a:t>
            </a:r>
            <a:r>
              <a:rPr lang="en-US" dirty="0"/>
              <a:t>instruction cycle in three phases: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Read phase</a:t>
            </a:r>
            <a:r>
              <a:rPr lang="en-US" i="1" dirty="0"/>
              <a:t>: </a:t>
            </a:r>
            <a:r>
              <a:rPr lang="en-US" dirty="0"/>
              <a:t>Each processor can simultaneously read a single data item from </a:t>
            </a:r>
            <a:r>
              <a:rPr lang="en-US" dirty="0" smtClean="0"/>
              <a:t>a (distinct</a:t>
            </a:r>
            <a:r>
              <a:rPr lang="en-US" dirty="0"/>
              <a:t>) </a:t>
            </a:r>
            <a:r>
              <a:rPr lang="en-US" dirty="0" smtClean="0"/>
              <a:t>shared </a:t>
            </a:r>
            <a:r>
              <a:rPr lang="en-US" dirty="0"/>
              <a:t>memory cell and store it in a local register.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Compute phase: </a:t>
            </a:r>
            <a:r>
              <a:rPr lang="en-US" dirty="0"/>
              <a:t>Each processor can perform a fundamental operation on </a:t>
            </a:r>
            <a:r>
              <a:rPr lang="en-US" dirty="0" smtClean="0"/>
              <a:t>its local </a:t>
            </a:r>
            <a:r>
              <a:rPr lang="en-US" dirty="0"/>
              <a:t>data and subsequently stores the result in a register.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Write phase: </a:t>
            </a:r>
            <a:r>
              <a:rPr lang="en-US" dirty="0"/>
              <a:t>Each processor can simultaneously write a data item to a </a:t>
            </a:r>
            <a:r>
              <a:rPr lang="en-US" dirty="0" smtClean="0"/>
              <a:t>shared memory </a:t>
            </a:r>
            <a:r>
              <a:rPr lang="en-US" dirty="0"/>
              <a:t>cell, whereby the exclusive write PRAM variant allows writing </a:t>
            </a:r>
            <a:r>
              <a:rPr lang="en-US" dirty="0" smtClean="0"/>
              <a:t>only distinct </a:t>
            </a:r>
            <a:r>
              <a:rPr lang="en-US" dirty="0"/>
              <a:t>cells while concurrent write PRAM variant also allows processors </a:t>
            </a:r>
            <a:r>
              <a:rPr lang="en-US" dirty="0" smtClean="0"/>
              <a:t>to write </a:t>
            </a:r>
            <a:r>
              <a:rPr lang="en-US" dirty="0"/>
              <a:t>to the same location (race conditions).</a:t>
            </a:r>
            <a:endParaRPr lang="en-US" dirty="0" smtClean="0"/>
          </a:p>
          <a:p>
            <a:r>
              <a:rPr lang="en-US" b="1" dirty="0" smtClean="0"/>
              <a:t>Uniform complexity analysis: </a:t>
            </a:r>
            <a:r>
              <a:rPr lang="en-US" dirty="0" smtClean="0"/>
              <a:t>Each step on the RAM takes </a:t>
            </a:r>
            <a:r>
              <a:rPr lang="en-US" i="1" dirty="0" smtClean="0"/>
              <a:t>O</a:t>
            </a:r>
            <a:r>
              <a:rPr lang="en-US" dirty="0" smtClean="0"/>
              <a:t>(1)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12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0"/>
            <a:ext cx="8893652" cy="1052736"/>
          </a:xfrm>
        </p:spPr>
        <p:txBody>
          <a:bodyPr>
            <a:normAutofit/>
          </a:bodyPr>
          <a:lstStyle/>
          <a:p>
            <a:r>
              <a:rPr lang="en-US" dirty="0" smtClean="0"/>
              <a:t>PRAM Variants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4581128"/>
            <a:ext cx="8352928" cy="208823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Exclusive Read Exclusive Write (EREW): </a:t>
            </a:r>
            <a:r>
              <a:rPr lang="en-US" dirty="0"/>
              <a:t>No two processors are allowed </a:t>
            </a:r>
            <a:r>
              <a:rPr lang="en-US" dirty="0" smtClean="0"/>
              <a:t>to read </a:t>
            </a:r>
            <a:r>
              <a:rPr lang="en-US" dirty="0"/>
              <a:t>or write to the same shared memory cell during any </a:t>
            </a:r>
            <a:r>
              <a:rPr lang="en-US" dirty="0" smtClean="0"/>
              <a:t>cycle</a:t>
            </a:r>
          </a:p>
          <a:p>
            <a:r>
              <a:rPr lang="en-US" b="1" dirty="0"/>
              <a:t>Concurrent Read </a:t>
            </a:r>
            <a:r>
              <a:rPr lang="en-US" b="1" dirty="0" smtClean="0"/>
              <a:t>Exclusive Write </a:t>
            </a:r>
            <a:r>
              <a:rPr lang="en-US" b="1" dirty="0"/>
              <a:t>(CREW): </a:t>
            </a:r>
            <a:r>
              <a:rPr lang="en-US" dirty="0"/>
              <a:t>Several processors may read </a:t>
            </a:r>
            <a:r>
              <a:rPr lang="en-US" dirty="0" smtClean="0"/>
              <a:t>data from </a:t>
            </a:r>
            <a:r>
              <a:rPr lang="en-US" dirty="0"/>
              <a:t>the same shared memory cell simultaneously. Still, </a:t>
            </a:r>
            <a:r>
              <a:rPr lang="en-US" dirty="0" smtClean="0"/>
              <a:t>different processors are </a:t>
            </a:r>
            <a:r>
              <a:rPr lang="en-US" dirty="0"/>
              <a:t>not allowed to write to the same shared memory </a:t>
            </a:r>
            <a:r>
              <a:rPr lang="en-US" dirty="0" smtClean="0"/>
              <a:t>cell</a:t>
            </a:r>
            <a:endParaRPr lang="en-US" dirty="0"/>
          </a:p>
        </p:txBody>
      </p:sp>
      <p:sp>
        <p:nvSpPr>
          <p:cNvPr id="50" name="Rounded Rectangle 4"/>
          <p:cNvSpPr/>
          <p:nvPr/>
        </p:nvSpPr>
        <p:spPr>
          <a:xfrm>
            <a:off x="3607556" y="1421983"/>
            <a:ext cx="357190" cy="28575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12"/>
          <p:cNvSpPr/>
          <p:nvPr/>
        </p:nvSpPr>
        <p:spPr>
          <a:xfrm>
            <a:off x="2766525" y="1505644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P</a:t>
            </a:r>
            <a:r>
              <a:rPr lang="en-US" sz="1600" baseline="-25000" dirty="0" smtClean="0">
                <a:solidFill>
                  <a:schemeClr val="tx1"/>
                </a:solidFill>
              </a:rPr>
              <a:t>0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21"/>
          <p:cNvCxnSpPr>
            <a:stCxn id="51" idx="3"/>
            <a:endCxn id="62" idx="1"/>
          </p:cNvCxnSpPr>
          <p:nvPr/>
        </p:nvCxnSpPr>
        <p:spPr>
          <a:xfrm>
            <a:off x="3123715" y="1684239"/>
            <a:ext cx="485697" cy="284517"/>
          </a:xfrm>
          <a:prstGeom prst="straightConnector1">
            <a:avLst/>
          </a:prstGeom>
          <a:ln w="25400" cmpd="dbl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24"/>
          <p:cNvCxnSpPr>
            <a:stCxn id="58" idx="3"/>
            <a:endCxn id="63" idx="1"/>
          </p:cNvCxnSpPr>
          <p:nvPr/>
        </p:nvCxnSpPr>
        <p:spPr>
          <a:xfrm flipV="1">
            <a:off x="3133594" y="2397432"/>
            <a:ext cx="472328" cy="181878"/>
          </a:xfrm>
          <a:prstGeom prst="straightConnector1">
            <a:avLst/>
          </a:prstGeom>
          <a:ln w="25400" cmpd="dbl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26"/>
          <p:cNvCxnSpPr>
            <a:stCxn id="59" idx="3"/>
            <a:endCxn id="64" idx="1"/>
          </p:cNvCxnSpPr>
          <p:nvPr/>
        </p:nvCxnSpPr>
        <p:spPr>
          <a:xfrm flipV="1">
            <a:off x="3134856" y="2824788"/>
            <a:ext cx="469179" cy="218869"/>
          </a:xfrm>
          <a:prstGeom prst="straightConnector1">
            <a:avLst/>
          </a:prstGeom>
          <a:ln w="25400" cmpd="dbl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28"/>
          <p:cNvCxnSpPr>
            <a:stCxn id="60" idx="3"/>
            <a:endCxn id="65" idx="1"/>
          </p:cNvCxnSpPr>
          <p:nvPr/>
        </p:nvCxnSpPr>
        <p:spPr>
          <a:xfrm flipV="1">
            <a:off x="3138015" y="3269607"/>
            <a:ext cx="461188" cy="215813"/>
          </a:xfrm>
          <a:prstGeom prst="straightConnector1">
            <a:avLst/>
          </a:prstGeom>
          <a:ln w="25400" cmpd="dbl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12"/>
          <p:cNvSpPr/>
          <p:nvPr/>
        </p:nvSpPr>
        <p:spPr>
          <a:xfrm>
            <a:off x="2769684" y="1947407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8" name="Rectangle 12"/>
          <p:cNvSpPr/>
          <p:nvPr/>
        </p:nvSpPr>
        <p:spPr>
          <a:xfrm>
            <a:off x="2776404" y="2400715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9" name="Rectangle 12"/>
          <p:cNvSpPr/>
          <p:nvPr/>
        </p:nvSpPr>
        <p:spPr>
          <a:xfrm>
            <a:off x="2777666" y="2865062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0" name="Rectangle 12"/>
          <p:cNvSpPr/>
          <p:nvPr/>
        </p:nvSpPr>
        <p:spPr>
          <a:xfrm>
            <a:off x="2780825" y="3306825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1" name="Rectangle 12"/>
          <p:cNvSpPr/>
          <p:nvPr/>
        </p:nvSpPr>
        <p:spPr>
          <a:xfrm>
            <a:off x="2787545" y="3760133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2" name="Rounded Rectangle 4"/>
          <p:cNvSpPr/>
          <p:nvPr/>
        </p:nvSpPr>
        <p:spPr>
          <a:xfrm>
            <a:off x="3609412" y="1825880"/>
            <a:ext cx="357190" cy="28575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4"/>
          <p:cNvSpPr/>
          <p:nvPr/>
        </p:nvSpPr>
        <p:spPr>
          <a:xfrm>
            <a:off x="3605922" y="2254556"/>
            <a:ext cx="357190" cy="28575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4"/>
          <p:cNvSpPr/>
          <p:nvPr/>
        </p:nvSpPr>
        <p:spPr>
          <a:xfrm>
            <a:off x="3604035" y="2681912"/>
            <a:ext cx="357190" cy="28575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4"/>
          <p:cNvSpPr/>
          <p:nvPr/>
        </p:nvSpPr>
        <p:spPr>
          <a:xfrm>
            <a:off x="3599203" y="3126731"/>
            <a:ext cx="357190" cy="28575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4"/>
          <p:cNvSpPr/>
          <p:nvPr/>
        </p:nvSpPr>
        <p:spPr>
          <a:xfrm>
            <a:off x="3595713" y="3555407"/>
            <a:ext cx="357190" cy="28575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4"/>
          <p:cNvSpPr/>
          <p:nvPr/>
        </p:nvSpPr>
        <p:spPr>
          <a:xfrm>
            <a:off x="3593826" y="3982763"/>
            <a:ext cx="357190" cy="28575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28"/>
          <p:cNvCxnSpPr>
            <a:stCxn id="61" idx="3"/>
            <a:endCxn id="66" idx="1"/>
          </p:cNvCxnSpPr>
          <p:nvPr/>
        </p:nvCxnSpPr>
        <p:spPr>
          <a:xfrm flipV="1">
            <a:off x="3144735" y="3698283"/>
            <a:ext cx="450978" cy="240445"/>
          </a:xfrm>
          <a:prstGeom prst="straightConnector1">
            <a:avLst/>
          </a:prstGeom>
          <a:ln w="25400" cmpd="dbl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4"/>
          <p:cNvSpPr/>
          <p:nvPr/>
        </p:nvSpPr>
        <p:spPr>
          <a:xfrm>
            <a:off x="5720830" y="1429131"/>
            <a:ext cx="357190" cy="28575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12"/>
          <p:cNvSpPr/>
          <p:nvPr/>
        </p:nvSpPr>
        <p:spPr>
          <a:xfrm>
            <a:off x="4879799" y="1512792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P</a:t>
            </a:r>
            <a:r>
              <a:rPr lang="en-US" sz="1600" baseline="-25000" dirty="0" smtClean="0">
                <a:solidFill>
                  <a:schemeClr val="tx1"/>
                </a:solidFill>
              </a:rPr>
              <a:t>0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cxnSp>
        <p:nvCxnSpPr>
          <p:cNvPr id="71" name="Straight Arrow Connector 21"/>
          <p:cNvCxnSpPr>
            <a:stCxn id="75" idx="3"/>
            <a:endCxn id="84" idx="1"/>
          </p:cNvCxnSpPr>
          <p:nvPr/>
        </p:nvCxnSpPr>
        <p:spPr>
          <a:xfrm>
            <a:off x="5240148" y="2133150"/>
            <a:ext cx="468839" cy="1572281"/>
          </a:xfrm>
          <a:prstGeom prst="straightConnector1">
            <a:avLst/>
          </a:prstGeom>
          <a:ln w="25400" cmpd="dbl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24"/>
          <p:cNvCxnSpPr>
            <a:stCxn id="76" idx="3"/>
            <a:endCxn id="81" idx="1"/>
          </p:cNvCxnSpPr>
          <p:nvPr/>
        </p:nvCxnSpPr>
        <p:spPr>
          <a:xfrm flipV="1">
            <a:off x="5246868" y="2404580"/>
            <a:ext cx="472328" cy="181878"/>
          </a:xfrm>
          <a:prstGeom prst="straightConnector1">
            <a:avLst/>
          </a:prstGeom>
          <a:ln w="25400" cmpd="dbl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26"/>
          <p:cNvCxnSpPr>
            <a:stCxn id="77" idx="3"/>
            <a:endCxn id="81" idx="1"/>
          </p:cNvCxnSpPr>
          <p:nvPr/>
        </p:nvCxnSpPr>
        <p:spPr>
          <a:xfrm flipV="1">
            <a:off x="5248130" y="2404580"/>
            <a:ext cx="471066" cy="646225"/>
          </a:xfrm>
          <a:prstGeom prst="straightConnector1">
            <a:avLst/>
          </a:prstGeom>
          <a:ln w="25400" cmpd="dbl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28"/>
          <p:cNvCxnSpPr>
            <a:stCxn id="78" idx="3"/>
            <a:endCxn id="84" idx="1"/>
          </p:cNvCxnSpPr>
          <p:nvPr/>
        </p:nvCxnSpPr>
        <p:spPr>
          <a:xfrm>
            <a:off x="5251289" y="3492568"/>
            <a:ext cx="457698" cy="212863"/>
          </a:xfrm>
          <a:prstGeom prst="straightConnector1">
            <a:avLst/>
          </a:prstGeom>
          <a:ln w="25400" cmpd="dbl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12"/>
          <p:cNvSpPr/>
          <p:nvPr/>
        </p:nvSpPr>
        <p:spPr>
          <a:xfrm>
            <a:off x="4882958" y="1954555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6" name="Rectangle 12"/>
          <p:cNvSpPr/>
          <p:nvPr/>
        </p:nvSpPr>
        <p:spPr>
          <a:xfrm>
            <a:off x="4889678" y="2407863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7" name="Rectangle 12"/>
          <p:cNvSpPr/>
          <p:nvPr/>
        </p:nvSpPr>
        <p:spPr>
          <a:xfrm>
            <a:off x="4890940" y="2872210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8" name="Rectangle 12"/>
          <p:cNvSpPr/>
          <p:nvPr/>
        </p:nvSpPr>
        <p:spPr>
          <a:xfrm>
            <a:off x="4894099" y="3313973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9" name="Rectangle 12"/>
          <p:cNvSpPr/>
          <p:nvPr/>
        </p:nvSpPr>
        <p:spPr>
          <a:xfrm>
            <a:off x="4900819" y="3767281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0" name="Rounded Rectangle 4"/>
          <p:cNvSpPr/>
          <p:nvPr/>
        </p:nvSpPr>
        <p:spPr>
          <a:xfrm>
            <a:off x="5722686" y="1833028"/>
            <a:ext cx="357190" cy="28575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4"/>
          <p:cNvSpPr/>
          <p:nvPr/>
        </p:nvSpPr>
        <p:spPr>
          <a:xfrm>
            <a:off x="5719196" y="2261704"/>
            <a:ext cx="357190" cy="28575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4"/>
          <p:cNvSpPr/>
          <p:nvPr/>
        </p:nvSpPr>
        <p:spPr>
          <a:xfrm>
            <a:off x="5717309" y="2689060"/>
            <a:ext cx="357190" cy="28575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4"/>
          <p:cNvSpPr/>
          <p:nvPr/>
        </p:nvSpPr>
        <p:spPr>
          <a:xfrm>
            <a:off x="5712477" y="3133879"/>
            <a:ext cx="357190" cy="28575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4"/>
          <p:cNvSpPr/>
          <p:nvPr/>
        </p:nvSpPr>
        <p:spPr>
          <a:xfrm>
            <a:off x="5708987" y="3562555"/>
            <a:ext cx="357190" cy="28575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4"/>
          <p:cNvSpPr/>
          <p:nvPr/>
        </p:nvSpPr>
        <p:spPr>
          <a:xfrm>
            <a:off x="5707100" y="3989911"/>
            <a:ext cx="357190" cy="28575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28"/>
          <p:cNvCxnSpPr>
            <a:stCxn id="79" idx="3"/>
            <a:endCxn id="84" idx="1"/>
          </p:cNvCxnSpPr>
          <p:nvPr/>
        </p:nvCxnSpPr>
        <p:spPr>
          <a:xfrm flipV="1">
            <a:off x="5258009" y="3705431"/>
            <a:ext cx="450978" cy="240445"/>
          </a:xfrm>
          <a:prstGeom prst="straightConnector1">
            <a:avLst/>
          </a:prstGeom>
          <a:ln w="25400" cmpd="dbl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24"/>
          <p:cNvCxnSpPr>
            <a:stCxn id="70" idx="3"/>
            <a:endCxn id="80" idx="1"/>
          </p:cNvCxnSpPr>
          <p:nvPr/>
        </p:nvCxnSpPr>
        <p:spPr>
          <a:xfrm>
            <a:off x="5236989" y="1691387"/>
            <a:ext cx="485697" cy="284517"/>
          </a:xfrm>
          <a:prstGeom prst="straightConnector1">
            <a:avLst/>
          </a:prstGeom>
          <a:ln w="25400" cmpd="dbl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4"/>
          <p:cNvSpPr txBox="1"/>
          <p:nvPr/>
        </p:nvSpPr>
        <p:spPr>
          <a:xfrm>
            <a:off x="4856890" y="1036388"/>
            <a:ext cx="1077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CR</a:t>
            </a:r>
            <a:endParaRPr lang="en-US" b="1" dirty="0"/>
          </a:p>
        </p:txBody>
      </p:sp>
      <p:sp>
        <p:nvSpPr>
          <p:cNvPr id="89" name="TextBox 4"/>
          <p:cNvSpPr txBox="1"/>
          <p:nvPr/>
        </p:nvSpPr>
        <p:spPr>
          <a:xfrm>
            <a:off x="2843808" y="1052736"/>
            <a:ext cx="1077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ER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2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9604"/>
            <a:ext cx="8215370" cy="916480"/>
          </a:xfrm>
        </p:spPr>
        <p:txBody>
          <a:bodyPr>
            <a:normAutofit/>
          </a:bodyPr>
          <a:lstStyle/>
          <a:p>
            <a:r>
              <a:rPr lang="en-US" dirty="0" smtClean="0"/>
              <a:t>PRAM Variants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4184780"/>
            <a:ext cx="8856984" cy="267322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Concurrent Read Concurrent Write (CRCW): </a:t>
            </a:r>
            <a:r>
              <a:rPr lang="en-US" dirty="0"/>
              <a:t>Both simultaneous reads </a:t>
            </a:r>
            <a:r>
              <a:rPr lang="en-US" dirty="0" smtClean="0"/>
              <a:t>and writes </a:t>
            </a:r>
            <a:r>
              <a:rPr lang="en-US" dirty="0"/>
              <a:t>to the same shared memory cell are </a:t>
            </a:r>
            <a:r>
              <a:rPr lang="en-US" dirty="0" smtClean="0"/>
              <a:t>allowed. </a:t>
            </a:r>
            <a:r>
              <a:rPr lang="en-US" dirty="0"/>
              <a:t>In case of </a:t>
            </a:r>
            <a:r>
              <a:rPr lang="en-US" dirty="0" smtClean="0"/>
              <a:t>a simultaneous </a:t>
            </a:r>
            <a:r>
              <a:rPr lang="en-US" dirty="0"/>
              <a:t>write (analogous to a race condition) we </a:t>
            </a:r>
            <a:r>
              <a:rPr lang="en-US" dirty="0" smtClean="0"/>
              <a:t>further specify which </a:t>
            </a:r>
            <a:r>
              <a:rPr lang="en-US" dirty="0"/>
              <a:t>value will actually be </a:t>
            </a:r>
            <a:r>
              <a:rPr lang="en-US" dirty="0" smtClean="0"/>
              <a:t>stored: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Priority CW</a:t>
            </a:r>
            <a:r>
              <a:rPr lang="en-US" b="1" dirty="0"/>
              <a:t>: </a:t>
            </a:r>
            <a:r>
              <a:rPr lang="en-US" dirty="0"/>
              <a:t>Processors have been assigned distinct priorities and the </a:t>
            </a:r>
            <a:r>
              <a:rPr lang="en-US" dirty="0" smtClean="0"/>
              <a:t>one with </a:t>
            </a:r>
            <a:r>
              <a:rPr lang="en-US" dirty="0"/>
              <a:t>highest priority succeeds </a:t>
            </a:r>
            <a:r>
              <a:rPr lang="en-US" dirty="0" smtClean="0"/>
              <a:t>writing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Arbitrary CW: </a:t>
            </a:r>
            <a:r>
              <a:rPr lang="en-US" dirty="0" smtClean="0"/>
              <a:t>A </a:t>
            </a:r>
            <a:r>
              <a:rPr lang="en-US" dirty="0"/>
              <a:t>randomly chosen processor succeeds writing its </a:t>
            </a:r>
            <a:r>
              <a:rPr lang="en-US" dirty="0" smtClean="0"/>
              <a:t>value.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Common CW</a:t>
            </a:r>
            <a:r>
              <a:rPr lang="en-US" b="1" dirty="0"/>
              <a:t>: </a:t>
            </a:r>
            <a:r>
              <a:rPr lang="en-US" dirty="0" smtClean="0"/>
              <a:t>If </a:t>
            </a:r>
            <a:r>
              <a:rPr lang="en-US" dirty="0"/>
              <a:t>the values are all equal, then this common value </a:t>
            </a:r>
            <a:r>
              <a:rPr lang="en-US" dirty="0" smtClean="0"/>
              <a:t>is written, otherwise</a:t>
            </a:r>
            <a:r>
              <a:rPr lang="en-US" dirty="0"/>
              <a:t>, the memory location is unchanged.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Combining CW: </a:t>
            </a:r>
            <a:r>
              <a:rPr lang="en-US" dirty="0" smtClean="0"/>
              <a:t>All </a:t>
            </a:r>
            <a:r>
              <a:rPr lang="en-US" dirty="0"/>
              <a:t>values to be written are combined into a single </a:t>
            </a:r>
            <a:r>
              <a:rPr lang="en-US" dirty="0" smtClean="0"/>
              <a:t>value by </a:t>
            </a:r>
            <a:r>
              <a:rPr lang="en-US" dirty="0"/>
              <a:t>means of an associative binary operations </a:t>
            </a:r>
            <a:r>
              <a:rPr lang="en-US" dirty="0" smtClean="0"/>
              <a:t>(e.g. sum</a:t>
            </a:r>
            <a:r>
              <a:rPr lang="en-US" dirty="0"/>
              <a:t>, product, </a:t>
            </a:r>
            <a:r>
              <a:rPr lang="en-US" dirty="0" smtClean="0"/>
              <a:t>minimum, logical AND)</a:t>
            </a:r>
          </a:p>
        </p:txBody>
      </p:sp>
      <p:sp>
        <p:nvSpPr>
          <p:cNvPr id="50" name="Rounded Rectangle 4"/>
          <p:cNvSpPr/>
          <p:nvPr/>
        </p:nvSpPr>
        <p:spPr>
          <a:xfrm>
            <a:off x="3693503" y="1199916"/>
            <a:ext cx="357190" cy="28575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12"/>
          <p:cNvSpPr/>
          <p:nvPr/>
        </p:nvSpPr>
        <p:spPr>
          <a:xfrm>
            <a:off x="2852472" y="1283577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P</a:t>
            </a:r>
            <a:r>
              <a:rPr lang="en-US" sz="1600" baseline="-25000" dirty="0" smtClean="0">
                <a:solidFill>
                  <a:schemeClr val="tx1"/>
                </a:solidFill>
              </a:rPr>
              <a:t>0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21"/>
          <p:cNvCxnSpPr>
            <a:stCxn id="62" idx="1"/>
            <a:endCxn id="51" idx="3"/>
          </p:cNvCxnSpPr>
          <p:nvPr/>
        </p:nvCxnSpPr>
        <p:spPr>
          <a:xfrm flipH="1" flipV="1">
            <a:off x="3209662" y="1462172"/>
            <a:ext cx="482207" cy="713193"/>
          </a:xfrm>
          <a:prstGeom prst="straightConnector1">
            <a:avLst/>
          </a:prstGeom>
          <a:ln w="25400" cmpd="dbl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24"/>
          <p:cNvCxnSpPr>
            <a:stCxn id="50" idx="1"/>
            <a:endCxn id="56" idx="3"/>
          </p:cNvCxnSpPr>
          <p:nvPr/>
        </p:nvCxnSpPr>
        <p:spPr>
          <a:xfrm flipH="1">
            <a:off x="3212821" y="1342792"/>
            <a:ext cx="480682" cy="561143"/>
          </a:xfrm>
          <a:prstGeom prst="straightConnector1">
            <a:avLst/>
          </a:prstGeom>
          <a:ln w="25400" cmpd="dbl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26"/>
          <p:cNvCxnSpPr>
            <a:stCxn id="61" idx="1"/>
            <a:endCxn id="58" idx="3"/>
          </p:cNvCxnSpPr>
          <p:nvPr/>
        </p:nvCxnSpPr>
        <p:spPr>
          <a:xfrm flipH="1">
            <a:off x="3220803" y="1746689"/>
            <a:ext cx="474556" cy="1074901"/>
          </a:xfrm>
          <a:prstGeom prst="straightConnector1">
            <a:avLst/>
          </a:prstGeom>
          <a:ln w="25400" cmpd="dbl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12"/>
          <p:cNvSpPr/>
          <p:nvPr/>
        </p:nvSpPr>
        <p:spPr>
          <a:xfrm>
            <a:off x="2855631" y="1725340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7" name="Rectangle 12"/>
          <p:cNvSpPr/>
          <p:nvPr/>
        </p:nvSpPr>
        <p:spPr>
          <a:xfrm>
            <a:off x="2862351" y="2178648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8" name="Rectangle 12"/>
          <p:cNvSpPr/>
          <p:nvPr/>
        </p:nvSpPr>
        <p:spPr>
          <a:xfrm>
            <a:off x="2863613" y="2642995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9" name="Rectangle 12"/>
          <p:cNvSpPr/>
          <p:nvPr/>
        </p:nvSpPr>
        <p:spPr>
          <a:xfrm>
            <a:off x="2866772" y="3084758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0" name="Rectangle 12"/>
          <p:cNvSpPr/>
          <p:nvPr/>
        </p:nvSpPr>
        <p:spPr>
          <a:xfrm>
            <a:off x="2873492" y="3538066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1" name="Rounded Rectangle 4"/>
          <p:cNvSpPr/>
          <p:nvPr/>
        </p:nvSpPr>
        <p:spPr>
          <a:xfrm>
            <a:off x="3695359" y="1603813"/>
            <a:ext cx="357190" cy="28575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4"/>
          <p:cNvSpPr/>
          <p:nvPr/>
        </p:nvSpPr>
        <p:spPr>
          <a:xfrm>
            <a:off x="3691869" y="2032489"/>
            <a:ext cx="357190" cy="28575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4"/>
          <p:cNvSpPr/>
          <p:nvPr/>
        </p:nvSpPr>
        <p:spPr>
          <a:xfrm>
            <a:off x="3689982" y="2459845"/>
            <a:ext cx="357190" cy="28575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4"/>
          <p:cNvSpPr/>
          <p:nvPr/>
        </p:nvSpPr>
        <p:spPr>
          <a:xfrm>
            <a:off x="3685150" y="2904664"/>
            <a:ext cx="357190" cy="28575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4"/>
          <p:cNvSpPr/>
          <p:nvPr/>
        </p:nvSpPr>
        <p:spPr>
          <a:xfrm>
            <a:off x="3681660" y="3333340"/>
            <a:ext cx="357190" cy="28575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4"/>
          <p:cNvSpPr/>
          <p:nvPr/>
        </p:nvSpPr>
        <p:spPr>
          <a:xfrm>
            <a:off x="3679773" y="3760696"/>
            <a:ext cx="357190" cy="28575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28"/>
          <p:cNvCxnSpPr>
            <a:stCxn id="66" idx="1"/>
            <a:endCxn id="60" idx="3"/>
          </p:cNvCxnSpPr>
          <p:nvPr/>
        </p:nvCxnSpPr>
        <p:spPr>
          <a:xfrm flipH="1" flipV="1">
            <a:off x="3230682" y="3716661"/>
            <a:ext cx="449091" cy="186911"/>
          </a:xfrm>
          <a:prstGeom prst="straightConnector1">
            <a:avLst/>
          </a:prstGeom>
          <a:ln w="25400" cmpd="dbl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4"/>
          <p:cNvSpPr/>
          <p:nvPr/>
        </p:nvSpPr>
        <p:spPr>
          <a:xfrm>
            <a:off x="5741419" y="1199916"/>
            <a:ext cx="357190" cy="28575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12"/>
          <p:cNvSpPr/>
          <p:nvPr/>
        </p:nvSpPr>
        <p:spPr>
          <a:xfrm>
            <a:off x="4900388" y="1283577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P</a:t>
            </a:r>
            <a:r>
              <a:rPr lang="en-US" sz="1600" baseline="-25000" dirty="0" smtClean="0">
                <a:solidFill>
                  <a:schemeClr val="tx1"/>
                </a:solidFill>
              </a:rPr>
              <a:t>0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21"/>
          <p:cNvCxnSpPr>
            <a:stCxn id="68" idx="1"/>
            <a:endCxn id="73" idx="3"/>
          </p:cNvCxnSpPr>
          <p:nvPr/>
        </p:nvCxnSpPr>
        <p:spPr>
          <a:xfrm flipH="1">
            <a:off x="5260737" y="1342792"/>
            <a:ext cx="480682" cy="561143"/>
          </a:xfrm>
          <a:prstGeom prst="straightConnector1">
            <a:avLst/>
          </a:prstGeom>
          <a:ln w="25400" cmpd="dbl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24"/>
          <p:cNvCxnSpPr>
            <a:stCxn id="68" idx="1"/>
            <a:endCxn id="69" idx="3"/>
          </p:cNvCxnSpPr>
          <p:nvPr/>
        </p:nvCxnSpPr>
        <p:spPr>
          <a:xfrm flipH="1">
            <a:off x="5257578" y="1342792"/>
            <a:ext cx="483841" cy="119380"/>
          </a:xfrm>
          <a:prstGeom prst="straightConnector1">
            <a:avLst/>
          </a:prstGeom>
          <a:ln w="25400" cmpd="dbl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26"/>
          <p:cNvCxnSpPr>
            <a:stCxn id="79" idx="1"/>
            <a:endCxn id="75" idx="3"/>
          </p:cNvCxnSpPr>
          <p:nvPr/>
        </p:nvCxnSpPr>
        <p:spPr>
          <a:xfrm flipH="1">
            <a:off x="5268719" y="2175365"/>
            <a:ext cx="471066" cy="646225"/>
          </a:xfrm>
          <a:prstGeom prst="straightConnector1">
            <a:avLst/>
          </a:prstGeom>
          <a:ln w="25400" cmpd="dbl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12"/>
          <p:cNvSpPr/>
          <p:nvPr/>
        </p:nvSpPr>
        <p:spPr>
          <a:xfrm>
            <a:off x="4903547" y="1725340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4" name="Rectangle 12"/>
          <p:cNvSpPr/>
          <p:nvPr/>
        </p:nvSpPr>
        <p:spPr>
          <a:xfrm>
            <a:off x="4910267" y="2178648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5" name="Rectangle 12"/>
          <p:cNvSpPr/>
          <p:nvPr/>
        </p:nvSpPr>
        <p:spPr>
          <a:xfrm>
            <a:off x="4911529" y="2642995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6" name="Rectangle 12"/>
          <p:cNvSpPr/>
          <p:nvPr/>
        </p:nvSpPr>
        <p:spPr>
          <a:xfrm>
            <a:off x="4914688" y="3084758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7" name="Rectangle 12"/>
          <p:cNvSpPr/>
          <p:nvPr/>
        </p:nvSpPr>
        <p:spPr>
          <a:xfrm>
            <a:off x="4921408" y="3538066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8" name="Rounded Rectangle 4"/>
          <p:cNvSpPr/>
          <p:nvPr/>
        </p:nvSpPr>
        <p:spPr>
          <a:xfrm>
            <a:off x="5743275" y="1603813"/>
            <a:ext cx="357190" cy="28575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4"/>
          <p:cNvSpPr/>
          <p:nvPr/>
        </p:nvSpPr>
        <p:spPr>
          <a:xfrm>
            <a:off x="5739785" y="2032489"/>
            <a:ext cx="357190" cy="28575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4"/>
          <p:cNvSpPr/>
          <p:nvPr/>
        </p:nvSpPr>
        <p:spPr>
          <a:xfrm>
            <a:off x="5737898" y="2459845"/>
            <a:ext cx="357190" cy="28575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4"/>
          <p:cNvSpPr/>
          <p:nvPr/>
        </p:nvSpPr>
        <p:spPr>
          <a:xfrm>
            <a:off x="5733066" y="2904664"/>
            <a:ext cx="357190" cy="28575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4"/>
          <p:cNvSpPr/>
          <p:nvPr/>
        </p:nvSpPr>
        <p:spPr>
          <a:xfrm>
            <a:off x="5729576" y="3333340"/>
            <a:ext cx="357190" cy="28575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4"/>
          <p:cNvSpPr/>
          <p:nvPr/>
        </p:nvSpPr>
        <p:spPr>
          <a:xfrm>
            <a:off x="5727689" y="3760696"/>
            <a:ext cx="357190" cy="28575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28"/>
          <p:cNvCxnSpPr>
            <a:stCxn id="81" idx="1"/>
            <a:endCxn id="77" idx="3"/>
          </p:cNvCxnSpPr>
          <p:nvPr/>
        </p:nvCxnSpPr>
        <p:spPr>
          <a:xfrm flipH="1">
            <a:off x="5278598" y="3047540"/>
            <a:ext cx="454468" cy="669121"/>
          </a:xfrm>
          <a:prstGeom prst="straightConnector1">
            <a:avLst/>
          </a:prstGeom>
          <a:ln w="25400" cmpd="dbl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28"/>
          <p:cNvCxnSpPr>
            <a:stCxn id="81" idx="1"/>
            <a:endCxn id="76" idx="3"/>
          </p:cNvCxnSpPr>
          <p:nvPr/>
        </p:nvCxnSpPr>
        <p:spPr>
          <a:xfrm flipH="1">
            <a:off x="5271878" y="3047540"/>
            <a:ext cx="461188" cy="215813"/>
          </a:xfrm>
          <a:prstGeom prst="straightConnector1">
            <a:avLst/>
          </a:prstGeom>
          <a:ln w="25400" cmpd="dbl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21"/>
          <p:cNvCxnSpPr>
            <a:stCxn id="79" idx="1"/>
            <a:endCxn id="74" idx="3"/>
          </p:cNvCxnSpPr>
          <p:nvPr/>
        </p:nvCxnSpPr>
        <p:spPr>
          <a:xfrm flipH="1">
            <a:off x="5267457" y="2175365"/>
            <a:ext cx="472328" cy="181878"/>
          </a:xfrm>
          <a:prstGeom prst="straightConnector1">
            <a:avLst/>
          </a:prstGeom>
          <a:ln w="25400" cmpd="dbl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4"/>
          <p:cNvSpPr txBox="1"/>
          <p:nvPr/>
        </p:nvSpPr>
        <p:spPr>
          <a:xfrm>
            <a:off x="2843808" y="836712"/>
            <a:ext cx="1077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EW</a:t>
            </a:r>
            <a:endParaRPr lang="en-US" b="1" dirty="0"/>
          </a:p>
        </p:txBody>
      </p:sp>
      <p:sp>
        <p:nvSpPr>
          <p:cNvPr id="88" name="TextBox 4"/>
          <p:cNvSpPr txBox="1"/>
          <p:nvPr/>
        </p:nvSpPr>
        <p:spPr>
          <a:xfrm>
            <a:off x="4900388" y="842284"/>
            <a:ext cx="1077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CW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1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 Prefix on a PRAM using recursive doubling on </a:t>
            </a:r>
            <a:r>
              <a:rPr lang="en-US" i="1" dirty="0" smtClean="0"/>
              <a:t>n</a:t>
            </a:r>
            <a:r>
              <a:rPr lang="en-US" dirty="0" smtClean="0"/>
              <a:t> Processors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412776"/>
            <a:ext cx="4104456" cy="235013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528" y="5832648"/>
            <a:ext cx="8229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i="1" kern="0" dirty="0" smtClean="0">
                <a:latin typeface="+mn-lt"/>
                <a:cs typeface="+mn-cs"/>
              </a:rPr>
              <a:t>C</a:t>
            </a:r>
            <a:r>
              <a:rPr lang="en-US" sz="2400" kern="0" dirty="0" smtClean="0">
                <a:latin typeface="+mn-lt"/>
                <a:cs typeface="+mn-cs"/>
              </a:rPr>
              <a:t>(</a:t>
            </a:r>
            <a:r>
              <a:rPr lang="en-US" sz="2400" i="1" kern="0" dirty="0" smtClean="0">
                <a:latin typeface="+mn-lt"/>
                <a:cs typeface="+mn-cs"/>
              </a:rPr>
              <a:t>n</a:t>
            </a:r>
            <a:r>
              <a:rPr lang="en-US" sz="2400" kern="0" dirty="0" smtClean="0">
                <a:latin typeface="+mn-lt"/>
                <a:cs typeface="+mn-cs"/>
              </a:rPr>
              <a:t>) = </a:t>
            </a:r>
            <a:r>
              <a:rPr lang="en-US" sz="2400" i="1" kern="0" dirty="0" smtClean="0">
                <a:latin typeface="+mn-lt"/>
                <a:cs typeface="+mn-cs"/>
              </a:rPr>
              <a:t>T</a:t>
            </a:r>
            <a:r>
              <a:rPr lang="en-US" sz="2400" kern="0" dirty="0" smtClean="0">
                <a:latin typeface="+mn-lt"/>
                <a:cs typeface="+mn-cs"/>
              </a:rPr>
              <a:t>(</a:t>
            </a:r>
            <a:r>
              <a:rPr lang="en-US" sz="2400" i="1" kern="0" dirty="0" err="1" smtClean="0">
                <a:latin typeface="+mn-lt"/>
                <a:cs typeface="+mn-cs"/>
              </a:rPr>
              <a:t>n,p</a:t>
            </a:r>
            <a:r>
              <a:rPr lang="en-US" sz="2400" kern="0" dirty="0" smtClean="0">
                <a:latin typeface="+mn-lt"/>
                <a:cs typeface="+mn-cs"/>
              </a:rPr>
              <a:t>) </a:t>
            </a:r>
            <a:r>
              <a:rPr lang="en-US" sz="2400" kern="0" dirty="0" smtClean="0">
                <a:latin typeface="+mn-lt"/>
                <a:cs typeface="+mn-cs"/>
                <a:sym typeface="Symbol"/>
              </a:rPr>
              <a:t> </a:t>
            </a:r>
            <a:r>
              <a:rPr lang="en-US" sz="2400" i="1" kern="0" dirty="0" smtClean="0">
                <a:latin typeface="+mn-lt"/>
                <a:cs typeface="+mn-cs"/>
                <a:sym typeface="Symbol"/>
              </a:rPr>
              <a:t>p</a:t>
            </a:r>
            <a:r>
              <a:rPr lang="en-US" sz="2400" kern="0" dirty="0" smtClean="0">
                <a:latin typeface="+mn-lt"/>
                <a:cs typeface="+mn-cs"/>
                <a:sym typeface="Symbol"/>
              </a:rPr>
              <a:t> = </a:t>
            </a:r>
            <a:r>
              <a:rPr lang="en-US" sz="2400" i="1" kern="0" dirty="0" smtClean="0">
                <a:latin typeface="+mn-lt"/>
                <a:cs typeface="+mn-cs"/>
                <a:sym typeface="Symbol"/>
              </a:rPr>
              <a:t>O</a:t>
            </a:r>
            <a:r>
              <a:rPr lang="en-US" sz="2400" kern="0" dirty="0" smtClean="0">
                <a:latin typeface="+mn-lt"/>
                <a:cs typeface="+mn-cs"/>
                <a:sym typeface="Symbol"/>
              </a:rPr>
              <a:t>(log </a:t>
            </a:r>
            <a:r>
              <a:rPr lang="en-US" sz="2400" i="1" kern="0" dirty="0" smtClean="0">
                <a:latin typeface="+mn-lt"/>
                <a:cs typeface="+mn-cs"/>
                <a:sym typeface="Symbol"/>
              </a:rPr>
              <a:t>n</a:t>
            </a:r>
            <a:r>
              <a:rPr lang="en-US" sz="2400" kern="0" dirty="0" smtClean="0">
                <a:latin typeface="+mn-lt"/>
                <a:cs typeface="+mn-cs"/>
                <a:sym typeface="Symbol"/>
              </a:rPr>
              <a:t>) </a:t>
            </a:r>
            <a:r>
              <a:rPr lang="en-US" sz="2400" kern="0" dirty="0" smtClean="0">
                <a:sym typeface="Symbol"/>
              </a:rPr>
              <a:t> </a:t>
            </a:r>
            <a:r>
              <a:rPr lang="en-US" sz="2400" i="1" kern="0" dirty="0" smtClean="0">
                <a:sym typeface="Symbol"/>
              </a:rPr>
              <a:t>n</a:t>
            </a:r>
            <a:r>
              <a:rPr lang="en-US" sz="2400" kern="0" dirty="0" smtClean="0">
                <a:sym typeface="Symbol"/>
              </a:rPr>
              <a:t> = </a:t>
            </a:r>
            <a:r>
              <a:rPr lang="en-US" sz="2400" i="1" kern="0" dirty="0" smtClean="0">
                <a:latin typeface="+mn-lt"/>
                <a:cs typeface="+mn-cs"/>
                <a:sym typeface="Symbol"/>
              </a:rPr>
              <a:t>O</a:t>
            </a:r>
            <a:r>
              <a:rPr lang="en-US" sz="2400" kern="0" dirty="0" smtClean="0">
                <a:latin typeface="+mn-lt"/>
                <a:cs typeface="+mn-cs"/>
                <a:sym typeface="Symbol"/>
              </a:rPr>
              <a:t>(</a:t>
            </a:r>
            <a:r>
              <a:rPr lang="en-US" sz="2400" i="1" kern="0" dirty="0" smtClean="0">
                <a:latin typeface="+mn-lt"/>
                <a:cs typeface="+mn-cs"/>
                <a:sym typeface="Symbol"/>
              </a:rPr>
              <a:t>n</a:t>
            </a:r>
            <a:r>
              <a:rPr lang="en-US" sz="2400" kern="0" dirty="0" smtClean="0">
                <a:latin typeface="+mn-lt"/>
                <a:cs typeface="+mn-cs"/>
                <a:sym typeface="Symbol"/>
              </a:rPr>
              <a:t> </a:t>
            </a:r>
            <a:r>
              <a:rPr lang="en-US" sz="2400" kern="0" dirty="0">
                <a:sym typeface="Symbol"/>
              </a:rPr>
              <a:t> </a:t>
            </a:r>
            <a:r>
              <a:rPr lang="en-US" sz="2400" kern="0" dirty="0" smtClean="0">
                <a:latin typeface="+mn-lt"/>
                <a:cs typeface="+mn-cs"/>
                <a:sym typeface="Symbol"/>
              </a:rPr>
              <a:t>log </a:t>
            </a:r>
            <a:r>
              <a:rPr lang="en-US" sz="2400" i="1" kern="0" dirty="0" smtClean="0">
                <a:latin typeface="+mn-lt"/>
                <a:cs typeface="+mn-cs"/>
                <a:sym typeface="Symbol"/>
              </a:rPr>
              <a:t>n</a:t>
            </a:r>
            <a:r>
              <a:rPr lang="en-US" sz="2400" kern="0" dirty="0" smtClean="0">
                <a:latin typeface="+mn-lt"/>
                <a:cs typeface="+mn-cs"/>
                <a:sym typeface="Symbol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Symbol"/>
              </a:rPr>
              <a:t>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hus, this algorithm is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NOT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 cost-optimal</a:t>
            </a:r>
          </a:p>
        </p:txBody>
      </p:sp>
      <p:sp>
        <p:nvSpPr>
          <p:cNvPr id="3" name="Rechteck 2"/>
          <p:cNvSpPr/>
          <p:nvPr/>
        </p:nvSpPr>
        <p:spPr>
          <a:xfrm>
            <a:off x="265820" y="4149080"/>
            <a:ext cx="8478688" cy="16004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de-D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(j = 0; j&lt;n; </a:t>
            </a:r>
            <a:r>
              <a:rPr lang="de-DE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j++</a:t>
            </a:r>
            <a:r>
              <a:rPr lang="de-D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de-DE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do_in_parallel</a:t>
            </a:r>
            <a:r>
              <a:rPr lang="de-D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</a:t>
            </a:r>
            <a:r>
              <a:rPr lang="de-DE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de-DE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each</a:t>
            </a:r>
            <a:r>
              <a:rPr lang="de-DE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e-DE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processor</a:t>
            </a:r>
            <a:r>
              <a:rPr lang="de-DE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</a:t>
            </a:r>
            <a:endParaRPr lang="de-DE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reg_j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A[j];           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</a:t>
            </a:r>
            <a:r>
              <a:rPr lang="en-US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copies one value to a local register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pt-BR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pt-BR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(i = 0; i&lt;ceil(log(n)); i++) </a:t>
            </a:r>
            <a:r>
              <a:rPr lang="pt-BR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</a:t>
            </a:r>
            <a:r>
              <a:rPr lang="pt-BR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pt-BR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</a:t>
            </a:r>
            <a:r>
              <a:rPr lang="pt-BR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pt-BR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sequential outer loop</a:t>
            </a:r>
            <a:endParaRPr lang="pt-BR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for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(j = pow(2,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j&lt;n;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j++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do_in_parallel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each proc. j 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de-DE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de-DE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reg_j</a:t>
            </a:r>
            <a:r>
              <a:rPr lang="de-DE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+= A[j - </a:t>
            </a:r>
            <a:r>
              <a:rPr lang="de-DE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pow</a:t>
            </a:r>
            <a:r>
              <a:rPr lang="de-D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(2, i)]; </a:t>
            </a:r>
            <a:r>
              <a:rPr lang="de-DE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</a:t>
            </a:r>
            <a:r>
              <a:rPr lang="de-DE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de-DE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performs</a:t>
            </a:r>
            <a:r>
              <a:rPr lang="de-DE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de-DE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computation</a:t>
            </a:r>
            <a:endParaRPr lang="de-DE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A[j] =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reg_j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          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</a:t>
            </a:r>
            <a:r>
              <a:rPr lang="en-US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writes result to shared memory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de-D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de-DE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443-F41E-46CF-9A4D-AFAF8F84788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7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4435</Words>
  <Application>Microsoft Office PowerPoint</Application>
  <PresentationFormat>On-screen Show (4:3)</PresentationFormat>
  <Paragraphs>1219</Paragraphs>
  <Slides>53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Larissa</vt:lpstr>
      <vt:lpstr>Formel</vt:lpstr>
      <vt:lpstr>Equation</vt:lpstr>
      <vt:lpstr>Chapter 02: Theoretical Background</vt:lpstr>
      <vt:lpstr>Outline</vt:lpstr>
      <vt:lpstr>Learning Outcomes Today </vt:lpstr>
      <vt:lpstr>Outline</vt:lpstr>
      <vt:lpstr>Parallel Random Access Machine (PRAM)</vt:lpstr>
      <vt:lpstr>PRAM</vt:lpstr>
      <vt:lpstr>PRAM Variants</vt:lpstr>
      <vt:lpstr>PRAM Variants</vt:lpstr>
      <vt:lpstr>Parallel Prefix on a PRAM using recursive doubling on n Processors</vt:lpstr>
      <vt:lpstr>Cost-optimal Parallel Prefix on a PRAM</vt:lpstr>
      <vt:lpstr>Cost-optimal Parallel Prefix on an EREW PRAM using p = n/log(n) processors </vt:lpstr>
      <vt:lpstr>Sparse Array Compaction on a PRAM</vt:lpstr>
      <vt:lpstr>Outline</vt:lpstr>
      <vt:lpstr>Linear Array</vt:lpstr>
      <vt:lpstr>2D Mesh</vt:lpstr>
      <vt:lpstr>2D Torus</vt:lpstr>
      <vt:lpstr>Binary Tree</vt:lpstr>
      <vt:lpstr>Hypercube</vt:lpstr>
      <vt:lpstr>Hypercube</vt:lpstr>
      <vt:lpstr>Criteria to Evaluate Network Topologies</vt:lpstr>
      <vt:lpstr>Shared Memory Interconnects</vt:lpstr>
      <vt:lpstr>Shared Memory Interconnects</vt:lpstr>
      <vt:lpstr>PowerPoint Presentation</vt:lpstr>
      <vt:lpstr>Distributed Memory Interconnects</vt:lpstr>
      <vt:lpstr>Fully Connected Network</vt:lpstr>
      <vt:lpstr>Indirect Interconnects</vt:lpstr>
      <vt:lpstr>A Generic Indirect Network</vt:lpstr>
      <vt:lpstr>Crossbar Interconnect for Distributed Memory</vt:lpstr>
      <vt:lpstr>An Omega Network</vt:lpstr>
      <vt:lpstr>A Switch in an Omega Network</vt:lpstr>
      <vt:lpstr>Outline</vt:lpstr>
      <vt:lpstr>Amdahl’s Law</vt:lpstr>
      <vt:lpstr>Derivation of Amdahl‘s Law</vt:lpstr>
      <vt:lpstr>Derivation of Amdahl‘s Law</vt:lpstr>
      <vt:lpstr>Amdahl’s Law</vt:lpstr>
      <vt:lpstr>Amdahl’s Law</vt:lpstr>
      <vt:lpstr>Amdahl’s Law – Example</vt:lpstr>
      <vt:lpstr>Scaled Speedup</vt:lpstr>
      <vt:lpstr>Derivation of Scaled Speedup Law</vt:lpstr>
      <vt:lpstr>Derivation of Gustafson‘s Law</vt:lpstr>
      <vt:lpstr>Gustafson‘s Law</vt:lpstr>
      <vt:lpstr>Scaled Speedup – Example </vt:lpstr>
      <vt:lpstr>Exercise</vt:lpstr>
      <vt:lpstr>Functional Dependency of Scaled Speedup S(p) parametrized with =p</vt:lpstr>
      <vt:lpstr>Functional Dependency of Scaled Efficiency E(p)= S(p)/p parametrized with =p</vt:lpstr>
      <vt:lpstr>Outline</vt:lpstr>
      <vt:lpstr>Foster‘s Parallel Algorithm Design Method</vt:lpstr>
      <vt:lpstr>Example: Jacobi Iteration</vt:lpstr>
      <vt:lpstr>Jacobi Iteration</vt:lpstr>
      <vt:lpstr>Example: Jacobi Iteration</vt:lpstr>
      <vt:lpstr>Two Schemes for Jacobi Iteration</vt:lpstr>
      <vt:lpstr>Outline</vt:lpstr>
      <vt:lpstr>Homework 2</vt:lpstr>
    </vt:vector>
  </TitlesOfParts>
  <Company>Johannes Gutenberg-Universität Mainz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</dc:title>
  <dc:creator>x</dc:creator>
  <cp:lastModifiedBy>Dr. Gheith Abandah</cp:lastModifiedBy>
  <cp:revision>293</cp:revision>
  <dcterms:created xsi:type="dcterms:W3CDTF">2011-08-11T13:49:43Z</dcterms:created>
  <dcterms:modified xsi:type="dcterms:W3CDTF">2019-09-28T12:09:59Z</dcterms:modified>
</cp:coreProperties>
</file>