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10"/>
  </p:notesMasterIdLst>
  <p:handoutMasterIdLst>
    <p:handoutMasterId r:id="rId11"/>
  </p:handoutMasterIdLst>
  <p:sldIdLst>
    <p:sldId id="322" r:id="rId2"/>
    <p:sldId id="323" r:id="rId3"/>
    <p:sldId id="494" r:id="rId4"/>
    <p:sldId id="495" r:id="rId5"/>
    <p:sldId id="505" r:id="rId6"/>
    <p:sldId id="496" r:id="rId7"/>
    <p:sldId id="498" r:id="rId8"/>
    <p:sldId id="500" r:id="rId9"/>
  </p:sldIdLst>
  <p:sldSz cx="9144000" cy="6858000" type="letter"/>
  <p:notesSz cx="9926638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4" autoAdjust="0"/>
    <p:restoredTop sz="94595" autoAdjust="0"/>
  </p:normalViewPr>
  <p:slideViewPr>
    <p:cSldViewPr snapToGrid="0">
      <p:cViewPr varScale="1">
        <p:scale>
          <a:sx n="109" d="100"/>
          <a:sy n="109" d="100"/>
        </p:scale>
        <p:origin x="160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96"/>
    </p:cViewPr>
  </p:sorterViewPr>
  <p:notesViewPr>
    <p:cSldViewPr snapToGrid="0">
      <p:cViewPr varScale="1">
        <p:scale>
          <a:sx n="50" d="100"/>
          <a:sy n="50" d="100"/>
        </p:scale>
        <p:origin x="-1830" y="-102"/>
      </p:cViewPr>
      <p:guideLst>
        <p:guide orient="horz" pos="2141"/>
        <p:guide pos="31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2455" y="17394"/>
            <a:ext cx="4311898" cy="30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47195" y="17394"/>
            <a:ext cx="4311898" cy="30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32455" y="6478066"/>
            <a:ext cx="4311898" cy="302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CPE 734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47195" y="6478066"/>
            <a:ext cx="4311898" cy="302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defRPr sz="1000" b="0" i="1">
                <a:solidFill>
                  <a:schemeClr val="tx1"/>
                </a:solidFill>
              </a:defRPr>
            </a:lvl1pPr>
          </a:lstStyle>
          <a:p>
            <a:fld id="{222F9432-307C-4BB8-A650-F9929A5BEA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33402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2455" y="17394"/>
            <a:ext cx="4311898" cy="30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47195" y="17394"/>
            <a:ext cx="4311898" cy="30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32455" y="6478066"/>
            <a:ext cx="4311898" cy="302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CPE 734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47195" y="6478066"/>
            <a:ext cx="4311898" cy="302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32A79A63-5F38-45D4-9449-4F06FD80E2C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548794" y="6476978"/>
            <a:ext cx="829050" cy="273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16" tIns="46508" rIns="93016" bIns="46508">
            <a:spAutoFit/>
          </a:bodyPr>
          <a:lstStyle>
            <a:lvl1pPr defTabSz="919163">
              <a:defRPr sz="1600" b="1">
                <a:solidFill>
                  <a:schemeClr val="hlink"/>
                </a:solidFill>
                <a:latin typeface="Arial" charset="0"/>
              </a:defRPr>
            </a:lvl1pPr>
            <a:lvl2pPr marL="742950" indent="-285750" defTabSz="919163">
              <a:defRPr sz="1600" b="1">
                <a:solidFill>
                  <a:schemeClr val="hlink"/>
                </a:solidFill>
                <a:latin typeface="Arial" charset="0"/>
              </a:defRPr>
            </a:lvl2pPr>
            <a:lvl3pPr marL="1143000" indent="-228600" defTabSz="919163">
              <a:defRPr sz="1600" b="1">
                <a:solidFill>
                  <a:schemeClr val="hlink"/>
                </a:solidFill>
                <a:latin typeface="Arial" charset="0"/>
              </a:defRPr>
            </a:lvl3pPr>
            <a:lvl4pPr marL="1600200" indent="-228600" defTabSz="919163">
              <a:defRPr sz="1600" b="1">
                <a:solidFill>
                  <a:schemeClr val="hlink"/>
                </a:solidFill>
                <a:latin typeface="Arial" charset="0"/>
              </a:defRPr>
            </a:lvl4pPr>
            <a:lvl5pPr marL="2057400" indent="-228600" defTabSz="919163">
              <a:defRPr sz="1600" b="1">
                <a:solidFill>
                  <a:schemeClr val="hlink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>
                <a:solidFill>
                  <a:schemeClr val="tx1"/>
                </a:solidFill>
              </a:rPr>
              <a:t>Page </a:t>
            </a:r>
            <a:fld id="{02D3B7E1-B6C6-4616-A541-5974AA9FC8E1}" type="slidenum">
              <a:rPr lang="en-US" altLang="en-US" sz="1300" b="0">
                <a:solidFill>
                  <a:schemeClr val="tx1"/>
                </a:solidFill>
              </a:rPr>
              <a:pPr algn="ctr">
                <a:lnSpc>
                  <a:spcPct val="90000"/>
                </a:lnSpc>
              </a:pPr>
              <a:t>‹#›</a:t>
            </a:fld>
            <a:endParaRPr lang="en-US" altLang="en-US" sz="1300" b="0">
              <a:solidFill>
                <a:schemeClr val="tx1"/>
              </a:solidFill>
            </a:endParaRP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54400" y="654050"/>
            <a:ext cx="3017838" cy="22621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1389" y="3227619"/>
            <a:ext cx="7283862" cy="3060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1615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3600">
              <a:defRPr sz="1600" b="1">
                <a:solidFill>
                  <a:schemeClr val="hlink"/>
                </a:solidFill>
                <a:latin typeface="Arial" charset="0"/>
              </a:defRPr>
            </a:lvl1pPr>
            <a:lvl2pPr marL="742950" indent="-285750" defTabSz="863600">
              <a:defRPr sz="1600" b="1">
                <a:solidFill>
                  <a:schemeClr val="hlink"/>
                </a:solidFill>
                <a:latin typeface="Arial" charset="0"/>
              </a:defRPr>
            </a:lvl2pPr>
            <a:lvl3pPr marL="11430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3pPr>
            <a:lvl4pPr marL="16002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4pPr>
            <a:lvl5pPr marL="20574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9pPr>
          </a:lstStyle>
          <a:p>
            <a:r>
              <a:rPr lang="en-US" altLang="en-US" sz="1000" b="0" smtClean="0">
                <a:solidFill>
                  <a:schemeClr val="tx1"/>
                </a:solidFill>
                <a:latin typeface="Times New Roman" pitchFamily="18" charset="0"/>
              </a:rPr>
              <a:t>CPE 734</a:t>
            </a:r>
            <a:endParaRPr lang="en-US" altLang="en-US" sz="10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3600">
              <a:defRPr sz="1600" b="1">
                <a:solidFill>
                  <a:schemeClr val="hlink"/>
                </a:solidFill>
                <a:latin typeface="Arial" charset="0"/>
              </a:defRPr>
            </a:lvl1pPr>
            <a:lvl2pPr marL="742950" indent="-285750" defTabSz="863600">
              <a:defRPr sz="1600" b="1">
                <a:solidFill>
                  <a:schemeClr val="hlink"/>
                </a:solidFill>
                <a:latin typeface="Arial" charset="0"/>
              </a:defRPr>
            </a:lvl2pPr>
            <a:lvl3pPr marL="11430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3pPr>
            <a:lvl4pPr marL="16002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4pPr>
            <a:lvl5pPr marL="20574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9pPr>
          </a:lstStyle>
          <a:p>
            <a:fld id="{2CC0D91B-9CE1-4346-A7E8-C8CF9253CE64}" type="slidenum">
              <a:rPr lang="en-US" altLang="en-US" sz="1000" b="0">
                <a:solidFill>
                  <a:schemeClr val="tx1"/>
                </a:solidFill>
                <a:latin typeface="Times New Roman" pitchFamily="18" charset="0"/>
              </a:rPr>
              <a:pPr/>
              <a:t>1</a:t>
            </a:fld>
            <a:endParaRPr lang="en-US" altLang="en-US" sz="10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6D8E6-DF2A-4962-8109-702634928B9D}" type="datetime1">
              <a:rPr lang="en-US"/>
              <a:pPr>
                <a:defRPr/>
              </a:pPr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E6B1B-A131-4066-97F9-E83043D36F98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790958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F0D4E-6B0C-4728-8A93-437D11C7E2C4}" type="datetime1">
              <a:rPr lang="en-US"/>
              <a:pPr>
                <a:defRPr/>
              </a:pPr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5EA33-BD0D-4D33-BF22-71A83F2A93A8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49282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2481D-7CDC-4E70-A996-2116B85FF71D}" type="datetime1">
              <a:rPr lang="en-US"/>
              <a:pPr>
                <a:defRPr/>
              </a:pPr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94B1-51CC-4B94-9AEC-2B2D6A43CDA7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32720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BFF57-204A-4099-93DA-8B5C171FD737}" type="datetime1">
              <a:rPr lang="en-US"/>
              <a:pPr>
                <a:defRPr/>
              </a:pPr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81BCC-D51F-4D61-872E-55A91412AA9C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4271371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A596F-DFE7-415D-B915-4B9B079C863F}" type="datetime1">
              <a:rPr lang="en-US"/>
              <a:pPr>
                <a:defRPr/>
              </a:pPr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52CB0-3AAB-4D31-A4AB-8F913ED0341B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4223657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250D3-CF5C-4313-BDCA-7FBC365A2DC6}" type="datetime1">
              <a:rPr lang="en-US"/>
              <a:pPr>
                <a:defRPr/>
              </a:pPr>
              <a:t>9/24/2019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E0AA5-A5A7-4810-A974-AFE56455FE83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990796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9AC41-871A-4B98-977F-E1A5A8432A73}" type="datetime1">
              <a:rPr lang="en-US"/>
              <a:pPr>
                <a:defRPr/>
              </a:pPr>
              <a:t>9/24/2019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931F8-EE60-472A-B6CA-485E90BFF455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227531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5EB1-2DB1-45D7-8FCA-6C513A17DEC1}" type="datetime1">
              <a:rPr lang="en-US"/>
              <a:pPr>
                <a:defRPr/>
              </a:pPr>
              <a:t>9/24/2019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B2B54-B7D3-4B23-A0CA-3702DDCE8D24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323072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CC740-270A-4D4F-B5F2-10169F1F53E3}" type="datetime1">
              <a:rPr lang="en-US"/>
              <a:pPr>
                <a:defRPr/>
              </a:pPr>
              <a:t>9/24/2019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9114D-28EE-4DB7-9E7E-B01CE28BCA44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444706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C2AD7-A8E1-4637-812E-0EFA0A8833DC}" type="datetime1">
              <a:rPr lang="en-US"/>
              <a:pPr>
                <a:defRPr/>
              </a:pPr>
              <a:t>9/24/2019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25138-EDE5-4513-9DB9-D65C419F2674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841640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D1635-C54A-4493-9F72-5136F9D93116}" type="datetime1">
              <a:rPr lang="en-US"/>
              <a:pPr>
                <a:defRPr/>
              </a:pPr>
              <a:t>9/24/2019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85004-DF46-4757-BED8-139899B14F8E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2079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spcBef>
                <a:spcPct val="50000"/>
              </a:spcBef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2812EE2-B326-4ABC-B362-8098B0058955}" type="datetime1">
              <a:rPr lang="en-US"/>
              <a:pPr>
                <a:defRPr/>
              </a:pPr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spcBef>
                <a:spcPct val="50000"/>
              </a:spcBef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rgbClr val="898989"/>
                </a:solidFill>
              </a:defRPr>
            </a:lvl1pPr>
          </a:lstStyle>
          <a:p>
            <a:fld id="{3EA2FB47-5931-43B0-8BF9-D3B3E37A9C20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andah.com/gheith" TargetMode="External"/><Relationship Id="rId2" Type="http://schemas.openxmlformats.org/officeDocument/2006/relationships/hyperlink" Target="mailto:abandah@ju.edu.j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acebook.com/groups/695454750958228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ooks.google.jo/books?hl=en&amp;lr=&amp;id=-y9HDgAAQBAJ" TargetMode="External"/><Relationship Id="rId2" Type="http://schemas.openxmlformats.org/officeDocument/2006/relationships/hyperlink" Target="https://parallelprogrammingbook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-users.cs.umn.edu/~karypis/parbook/" TargetMode="External"/><Relationship Id="rId5" Type="http://schemas.openxmlformats.org/officeDocument/2006/relationships/hyperlink" Target="https://www.elsevier.com/books/programming-massively-parallel-processors/kirk/978-0-12-811986-0" TargetMode="External"/><Relationship Id="rId4" Type="http://schemas.openxmlformats.org/officeDocument/2006/relationships/hyperlink" Target="http://www.abandah.com/gheith/?page_id=2222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ebook.com/pages/Master-in-Computer-Engineering-and-Networks-in-the-University-of-Jordan/25706784107989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98650"/>
            <a:ext cx="7753350" cy="16668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b="1" dirty="0" smtClean="0"/>
              <a:t>CPE734: </a:t>
            </a:r>
            <a:r>
              <a:rPr lang="en-US" sz="4000" b="1" dirty="0">
                <a:solidFill>
                  <a:prstClr val="black"/>
                </a:solidFill>
                <a:latin typeface="Helvetica" pitchFamily="34" charset="0"/>
                <a:ea typeface="+mn-ea"/>
                <a:cs typeface="Arial" charset="0"/>
              </a:rPr>
              <a:t>Advanced </a:t>
            </a:r>
            <a:r>
              <a:rPr lang="en-US" sz="4000" b="1" dirty="0" smtClean="0">
                <a:solidFill>
                  <a:prstClr val="black"/>
                </a:solidFill>
                <a:latin typeface="Helvetica" pitchFamily="34" charset="0"/>
                <a:ea typeface="+mn-ea"/>
                <a:cs typeface="Arial" charset="0"/>
              </a:rPr>
              <a:t>Parallel Processing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Course Introduction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7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Prof. Gheith Abandah</a:t>
            </a: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ar-JO" dirty="0" smtClean="0"/>
              <a:t>أ.د. غيث علي عبندة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Outline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Course Information</a:t>
            </a:r>
          </a:p>
          <a:p>
            <a:pPr eaLnBrk="1" hangingPunct="1"/>
            <a:r>
              <a:rPr lang="en-US" altLang="en-US" dirty="0" smtClean="0"/>
              <a:t>Textbook and References</a:t>
            </a:r>
          </a:p>
          <a:p>
            <a:pPr eaLnBrk="1" hangingPunct="1"/>
            <a:r>
              <a:rPr lang="en-US" altLang="en-US" dirty="0" smtClean="0"/>
              <a:t>Course Outline</a:t>
            </a:r>
          </a:p>
          <a:p>
            <a:pPr eaLnBrk="1" hangingPunct="1"/>
            <a:r>
              <a:rPr lang="en-US" altLang="en-US" dirty="0" smtClean="0"/>
              <a:t>Grading</a:t>
            </a:r>
          </a:p>
          <a:p>
            <a:pPr eaLnBrk="1" hangingPunct="1"/>
            <a:r>
              <a:rPr lang="en-US" altLang="en-US" dirty="0" smtClean="0"/>
              <a:t>Policies</a:t>
            </a:r>
          </a:p>
          <a:p>
            <a:pPr eaLnBrk="1" hangingPunct="1"/>
            <a:r>
              <a:rPr lang="en-US" altLang="en-US" dirty="0" smtClean="0"/>
              <a:t>Important Dates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B2EB0F0-3DEF-4008-B008-6DD6936669D7}" type="slidenum">
              <a:rPr lang="en-US" altLang="en-US" sz="140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2</a:t>
            </a:fld>
            <a:endParaRPr lang="en-US" altLang="en-US" sz="1400" b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Course Information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Instructor: 	</a:t>
            </a:r>
            <a:r>
              <a:rPr lang="en-US" b="1" dirty="0" smtClean="0"/>
              <a:t>Prof. Gheith Abandah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Email: 		</a:t>
            </a:r>
            <a:r>
              <a:rPr lang="en-US" b="1" dirty="0" smtClean="0">
                <a:hlinkClick r:id="rId2"/>
              </a:rPr>
              <a:t>abandah@ju.edu.jo</a:t>
            </a:r>
            <a:r>
              <a:rPr lang="en-US" b="1" dirty="0" smtClean="0"/>
              <a:t>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Office: 		</a:t>
            </a:r>
            <a:r>
              <a:rPr lang="en-US" b="1" dirty="0" smtClean="0"/>
              <a:t>CPE 406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Home page: 	</a:t>
            </a:r>
            <a:r>
              <a:rPr lang="en-US" b="1" dirty="0" smtClean="0">
                <a:hlinkClick r:id="rId3"/>
              </a:rPr>
              <a:t>http://www.abandah.com/gheith</a:t>
            </a:r>
            <a:r>
              <a:rPr lang="en-US" b="1" dirty="0" smtClean="0"/>
              <a:t> 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Facebook group:</a:t>
            </a:r>
            <a:endParaRPr lang="en-US" dirty="0"/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800" b="1" dirty="0" smtClean="0">
                <a:hlinkClick r:id="rId4"/>
              </a:rPr>
              <a:t>https://www.facebook.com/groups/695454750958228/</a:t>
            </a:r>
            <a:r>
              <a:rPr lang="en-US" sz="2800" b="1" dirty="0" smtClean="0"/>
              <a:t> 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400" b="1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Prerequisites:	</a:t>
            </a:r>
            <a:r>
              <a:rPr lang="en-US" b="1" dirty="0" smtClean="0"/>
              <a:t>Advanced Computer Arch.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Office hours: 	</a:t>
            </a:r>
            <a:r>
              <a:rPr lang="en-US" b="1" dirty="0"/>
              <a:t>Sun through Thu, 12:30 – 13:30</a:t>
            </a:r>
            <a:endParaRPr lang="fr-FR" b="1" dirty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DBCFFA6C-76AD-48C9-B36C-2772B8BFF07A}" type="slidenum">
              <a:rPr lang="en-US" altLang="en-US" sz="140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3</a:t>
            </a:fld>
            <a:endParaRPr lang="en-US" altLang="en-US" sz="1400" b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Textbook and References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621486" cy="4932363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ea typeface="Times New Roman"/>
                <a:cs typeface="Times New Roman"/>
              </a:rPr>
              <a:t>Required books</a:t>
            </a:r>
            <a:endParaRPr lang="en-US" sz="2000" b="1" dirty="0">
              <a:ea typeface="Times New Roman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a typeface="Times New Roman"/>
                <a:cs typeface="Times New Roman"/>
              </a:rPr>
              <a:t>B. Schmidt, et al. Parallel Programming: Concepts and Practice. Morgan Kaufmann, 2017. </a:t>
            </a:r>
            <a:r>
              <a:rPr lang="en-US" sz="2000" dirty="0" smtClean="0">
                <a:ea typeface="Times New Roman"/>
                <a:cs typeface="Times New Roman"/>
                <a:hlinkClick r:id="rId2"/>
              </a:rPr>
              <a:t>Slides</a:t>
            </a:r>
            <a:r>
              <a:rPr lang="en-US" sz="2000" dirty="0" smtClean="0">
                <a:ea typeface="Times New Roman"/>
                <a:cs typeface="Times New Roman"/>
              </a:rPr>
              <a:t>, </a:t>
            </a:r>
            <a:r>
              <a:rPr lang="en-US" sz="2000" dirty="0">
                <a:ea typeface="Times New Roman"/>
                <a:cs typeface="Times New Roman"/>
                <a:hlinkClick r:id="rId3"/>
              </a:rPr>
              <a:t>Google </a:t>
            </a:r>
            <a:r>
              <a:rPr lang="en-US" sz="2000" dirty="0" smtClean="0">
                <a:ea typeface="Times New Roman"/>
                <a:cs typeface="Times New Roman"/>
                <a:hlinkClick r:id="rId3"/>
              </a:rPr>
              <a:t>Books</a:t>
            </a:r>
            <a:endParaRPr lang="en-US" sz="2000" dirty="0">
              <a:ea typeface="Times New Roman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a typeface="Times New Roman"/>
                <a:cs typeface="Times New Roman"/>
              </a:rPr>
              <a:t>P. Pacheco. An Introduction to Parallel Programming, Morgan Kaufmann, 2011.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a typeface="Times New Roman"/>
                <a:cs typeface="Times New Roman"/>
                <a:hlinkClick r:id="rId4"/>
              </a:rPr>
              <a:t>Instructor’s </a:t>
            </a:r>
            <a:r>
              <a:rPr lang="en-US" sz="2000" dirty="0" smtClean="0">
                <a:ea typeface="Times New Roman"/>
                <a:cs typeface="Times New Roman"/>
                <a:hlinkClick r:id="rId4"/>
              </a:rPr>
              <a:t>slides</a:t>
            </a:r>
            <a:endParaRPr lang="en-US" sz="2000" dirty="0">
              <a:ea typeface="Times New Roman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ea typeface="Times New Roman"/>
                <a:cs typeface="Times New Roman"/>
              </a:rPr>
              <a:t>Recommended </a:t>
            </a:r>
            <a:r>
              <a:rPr lang="en-US" sz="2000" b="1" dirty="0" smtClean="0">
                <a:ea typeface="Times New Roman"/>
                <a:cs typeface="Times New Roman"/>
              </a:rPr>
              <a:t>books</a:t>
            </a:r>
            <a:endParaRPr lang="en-US" sz="2000" b="1" dirty="0">
              <a:ea typeface="Times New Roman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a typeface="Times New Roman"/>
                <a:cs typeface="Times New Roman"/>
              </a:rPr>
              <a:t>Hennessy and Patterson. Computer Architecture: A Quantitative Approach, 6th ed., Morgan Kaufmann, Elsevier Inc., 2017.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a typeface="Times New Roman"/>
                <a:cs typeface="Times New Roman"/>
              </a:rPr>
              <a:t>D. Kirk and W-M </a:t>
            </a:r>
            <a:r>
              <a:rPr lang="en-US" sz="2000" dirty="0" err="1">
                <a:ea typeface="Times New Roman"/>
                <a:cs typeface="Times New Roman"/>
              </a:rPr>
              <a:t>Hwu</a:t>
            </a:r>
            <a:r>
              <a:rPr lang="en-US" sz="2000" dirty="0">
                <a:ea typeface="Times New Roman"/>
                <a:cs typeface="Times New Roman"/>
              </a:rPr>
              <a:t>. Programming Massively Parallel Processors: A Hands-on Approach, 3</a:t>
            </a:r>
            <a:r>
              <a:rPr lang="en-US" sz="2000" baseline="30000" dirty="0">
                <a:ea typeface="Times New Roman"/>
                <a:cs typeface="Times New Roman"/>
              </a:rPr>
              <a:t>rd</a:t>
            </a:r>
            <a:r>
              <a:rPr lang="en-US" sz="2000" dirty="0">
                <a:ea typeface="Times New Roman"/>
                <a:cs typeface="Times New Roman"/>
              </a:rPr>
              <a:t> ed., Morgan Kaufmann, 2016.  </a:t>
            </a:r>
            <a:r>
              <a:rPr lang="en-US" sz="2000" dirty="0" smtClean="0">
                <a:ea typeface="Times New Roman"/>
                <a:cs typeface="Times New Roman"/>
                <a:hlinkClick r:id="rId5"/>
              </a:rPr>
              <a:t>Link</a:t>
            </a:r>
            <a:endParaRPr lang="en-US" sz="2000" dirty="0">
              <a:ea typeface="Times New Roman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a typeface="Times New Roman"/>
                <a:cs typeface="Times New Roman"/>
              </a:rPr>
              <a:t>A. </a:t>
            </a:r>
            <a:r>
              <a:rPr lang="en-US" sz="2000" dirty="0" err="1">
                <a:ea typeface="Times New Roman"/>
                <a:cs typeface="Times New Roman"/>
              </a:rPr>
              <a:t>Grama</a:t>
            </a:r>
            <a:r>
              <a:rPr lang="en-US" sz="2000" dirty="0">
                <a:ea typeface="Times New Roman"/>
                <a:cs typeface="Times New Roman"/>
              </a:rPr>
              <a:t>, A. Gupta, G. </a:t>
            </a:r>
            <a:r>
              <a:rPr lang="en-US" sz="2000" dirty="0" err="1">
                <a:ea typeface="Times New Roman"/>
                <a:cs typeface="Times New Roman"/>
              </a:rPr>
              <a:t>Karypis</a:t>
            </a:r>
            <a:r>
              <a:rPr lang="en-US" sz="2000" dirty="0">
                <a:ea typeface="Times New Roman"/>
                <a:cs typeface="Times New Roman"/>
              </a:rPr>
              <a:t>, V. Kumar. Introduction to Parallel Computing, 2nd edition, 2010.  </a:t>
            </a:r>
            <a:r>
              <a:rPr lang="en-US" sz="2000" dirty="0" smtClean="0">
                <a:ea typeface="Times New Roman"/>
                <a:cs typeface="Times New Roman"/>
                <a:hlinkClick r:id="rId6"/>
              </a:rPr>
              <a:t>Link</a:t>
            </a:r>
            <a:endParaRPr lang="en-US" sz="2000" dirty="0">
              <a:ea typeface="Times New Roman"/>
              <a:cs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a typeface="Times New Roman"/>
                <a:cs typeface="Times New Roman"/>
              </a:rPr>
              <a:t>Michael J. Quinn. Parallel programming in C with MPI and </a:t>
            </a:r>
            <a:r>
              <a:rPr lang="en-US" sz="2000" dirty="0" err="1">
                <a:ea typeface="Times New Roman"/>
                <a:cs typeface="Times New Roman"/>
              </a:rPr>
              <a:t>OpenMP</a:t>
            </a:r>
            <a:r>
              <a:rPr lang="en-US" sz="2000" dirty="0">
                <a:ea typeface="Times New Roman"/>
                <a:cs typeface="Times New Roman"/>
              </a:rPr>
              <a:t>, 2003.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smtClean="0">
                <a:ea typeface="Times New Roman"/>
                <a:cs typeface="Times New Roman"/>
              </a:rPr>
              <a:t>D</a:t>
            </a:r>
            <a:r>
              <a:rPr lang="en-US" sz="2000" dirty="0">
                <a:ea typeface="Times New Roman"/>
                <a:cs typeface="Times New Roman"/>
              </a:rPr>
              <a:t>. Culler and J.P. Singh with A. Gupta. Parallel Computer Architecture: A Hardware/Software Approach, Morgan Kaufmann, 1998. 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EC890A0B-76CB-4050-AD51-1E584CF0CD7D}" type="slidenum">
              <a:rPr lang="en-US" altLang="en-US" sz="140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4</a:t>
            </a:fld>
            <a:endParaRPr lang="en-US" altLang="en-US" sz="1400" b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Course Outline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1BCC-D51F-4D61-872E-55A91412AA9C}" type="slidenum">
              <a:rPr lang="en-US" altLang="en-US" smtClean="0"/>
              <a:pPr/>
              <a:t>5</a:t>
            </a:fld>
            <a:endParaRPr lang="en-US" altLang="en-US" b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5273929"/>
              </p:ext>
            </p:extLst>
          </p:nvPr>
        </p:nvGraphicFramePr>
        <p:xfrm>
          <a:off x="537030" y="1940049"/>
          <a:ext cx="7837714" cy="3291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24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1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77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82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Topic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Week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Reference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7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Introduction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1/1 &amp; 3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Theoretical Background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1/2 &amp; 3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Modern Architectures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effectLst/>
                        </a:rPr>
                        <a:t>4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1/3 &amp; 3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7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Shared-memory programming with Pthreads and OpenMP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2/4-5 &amp; 3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7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Distributed-memory programming in MPI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9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2/3 &amp; 3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Parallel programs development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12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2/6 &amp; 3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23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Grading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Programming </a:t>
            </a:r>
            <a:r>
              <a:rPr lang="en-US" altLang="en-US" dirty="0"/>
              <a:t>Assignments		30% </a:t>
            </a:r>
          </a:p>
          <a:p>
            <a:pPr eaLnBrk="1" hangingPunct="1"/>
            <a:r>
              <a:rPr lang="en-US" altLang="en-US" dirty="0" smtClean="0"/>
              <a:t>Midterm Exam 				30% </a:t>
            </a:r>
          </a:p>
          <a:p>
            <a:pPr eaLnBrk="1" hangingPunct="1"/>
            <a:r>
              <a:rPr lang="en-US" altLang="en-US" dirty="0" smtClean="0"/>
              <a:t>Final Exam 					40% 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E16FED58-92CB-4AB4-A70D-2F383B9C40FA}" type="slidenum">
              <a:rPr lang="en-US" altLang="en-US" sz="140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6</a:t>
            </a:fld>
            <a:endParaRPr lang="en-US" altLang="en-US" sz="1400" b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Policies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Attendance is required</a:t>
            </a:r>
          </a:p>
          <a:p>
            <a:pPr eaLnBrk="1" hangingPunct="1"/>
            <a:r>
              <a:rPr lang="en-US" altLang="en-US" dirty="0" smtClean="0"/>
              <a:t>All submitted work must be yours</a:t>
            </a:r>
          </a:p>
          <a:p>
            <a:pPr eaLnBrk="1" hangingPunct="1"/>
            <a:r>
              <a:rPr lang="en-US" altLang="en-US" dirty="0" smtClean="0"/>
              <a:t>Cheating will not be tolerated</a:t>
            </a:r>
          </a:p>
          <a:p>
            <a:pPr eaLnBrk="1" hangingPunct="1"/>
            <a:r>
              <a:rPr lang="en-US" altLang="en-US" dirty="0" smtClean="0"/>
              <a:t>Open-book exams</a:t>
            </a:r>
          </a:p>
          <a:p>
            <a:pPr eaLnBrk="1" hangingPunct="1"/>
            <a:r>
              <a:rPr lang="en-US" altLang="en-US" dirty="0" smtClean="0"/>
              <a:t>Join the Facebook group</a:t>
            </a:r>
          </a:p>
          <a:p>
            <a:pPr eaLnBrk="1" hangingPunct="1"/>
            <a:r>
              <a:rPr lang="en-US" altLang="en-US" dirty="0" smtClean="0"/>
              <a:t>Check program announcements at: </a:t>
            </a:r>
            <a:r>
              <a:rPr lang="en-US" altLang="en-US" sz="2800" dirty="0" smtClean="0">
                <a:hlinkClick r:id="rId2"/>
              </a:rPr>
              <a:t>http://www.facebook.com/pages/Master-in-Computer-Engineering-and-Networks-in-the-University-of-Jordan/257067841079897</a:t>
            </a:r>
            <a:r>
              <a:rPr lang="en-US" altLang="en-US" sz="2800" dirty="0" smtClean="0"/>
              <a:t>  </a:t>
            </a:r>
            <a:endParaRPr lang="en-US" altLang="en-US" dirty="0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DD0FAE8E-FD62-4EDA-9382-E3A9E0F91BCB}" type="slidenum">
              <a:rPr lang="en-US" altLang="en-US" sz="140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7</a:t>
            </a:fld>
            <a:endParaRPr lang="en-US" altLang="en-US" sz="1400" b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Important Dates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112844"/>
              </p:ext>
            </p:extLst>
          </p:nvPr>
        </p:nvGraphicFramePr>
        <p:xfrm>
          <a:off x="696686" y="2079613"/>
          <a:ext cx="7794852" cy="256007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06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8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1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/>
                          <a:cs typeface="Times New Roman"/>
                        </a:rPr>
                        <a:t>Tue 24 Sep, 2019</a:t>
                      </a:r>
                      <a:endParaRPr lang="en-US" sz="3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0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First Lecture</a:t>
                      </a:r>
                      <a:endParaRPr lang="en-US" sz="3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1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/>
                          <a:cs typeface="Times New Roman"/>
                        </a:rPr>
                        <a:t>Tue 12 Nov, 2019</a:t>
                      </a:r>
                      <a:endParaRPr lang="en-US" sz="3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0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Midterm Exam</a:t>
                      </a:r>
                      <a:endParaRPr lang="en-US" sz="3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1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/>
                          <a:cs typeface="Times New Roman"/>
                        </a:rPr>
                        <a:t>Tue </a:t>
                      </a:r>
                      <a:r>
                        <a:rPr lang="en-GB" sz="30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/>
                          <a:cs typeface="Times New Roman"/>
                        </a:rPr>
                        <a:t>26 </a:t>
                      </a:r>
                      <a:r>
                        <a:rPr lang="en-GB" sz="3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/>
                          <a:cs typeface="Times New Roman"/>
                        </a:rPr>
                        <a:t>Dec, 2019</a:t>
                      </a:r>
                      <a:endParaRPr lang="en-US" sz="3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0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Last Lecture</a:t>
                      </a:r>
                      <a:endParaRPr lang="en-US" sz="3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1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/>
                          <a:cs typeface="Times New Roman"/>
                        </a:rPr>
                        <a:t>Jan 5 – 13, 2020</a:t>
                      </a:r>
                      <a:endParaRPr lang="en-US" sz="3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0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Final Exam Period</a:t>
                      </a:r>
                      <a:endParaRPr lang="en-US" sz="3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38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spcBef>
                <a:spcPct val="50000"/>
              </a:spcBef>
              <a:buFontTx/>
              <a:buNone/>
            </a:pPr>
            <a:fld id="{AE8A4868-6F19-4026-8F1A-410565D315E0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 algn="l">
                <a:spcBef>
                  <a:spcPct val="50000"/>
                </a:spcBef>
                <a:buFontTx/>
                <a:buNone/>
              </a:pPr>
              <a:t>8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2304</TotalTime>
  <Pages>12</Pages>
  <Words>313</Words>
  <Application>Microsoft Office PowerPoint</Application>
  <PresentationFormat>Letter Paper (8.5x11 in)</PresentationFormat>
  <Paragraphs>83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SimSun</vt:lpstr>
      <vt:lpstr>Arial</vt:lpstr>
      <vt:lpstr>Calibri</vt:lpstr>
      <vt:lpstr>Helvetica</vt:lpstr>
      <vt:lpstr>Times New Roman</vt:lpstr>
      <vt:lpstr>Office Theme</vt:lpstr>
      <vt:lpstr>CPE734: Advanced Parallel Processing  Course Introduction</vt:lpstr>
      <vt:lpstr>Outline</vt:lpstr>
      <vt:lpstr>Course Information</vt:lpstr>
      <vt:lpstr>Textbook and References</vt:lpstr>
      <vt:lpstr>Course Outline</vt:lpstr>
      <vt:lpstr>Grading</vt:lpstr>
      <vt:lpstr>Policies</vt:lpstr>
      <vt:lpstr>Important Dates</vt:lpstr>
    </vt:vector>
  </TitlesOfParts>
  <Company>University of Jordan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CPE734_Introduction</dc:title>
  <dc:creator>Dr. Gheith Abandah</dc:creator>
  <cp:lastModifiedBy>Gheith Abandah</cp:lastModifiedBy>
  <cp:revision>113</cp:revision>
  <cp:lastPrinted>2019-09-24T05:55:21Z</cp:lastPrinted>
  <dcterms:created xsi:type="dcterms:W3CDTF">2005-01-12T15:15:41Z</dcterms:created>
  <dcterms:modified xsi:type="dcterms:W3CDTF">2019-09-24T06:01:52Z</dcterms:modified>
</cp:coreProperties>
</file>